
<file path=[Content_Types].xml><?xml version="1.0" encoding="utf-8"?>
<Types xmlns="http://schemas.openxmlformats.org/package/2006/content-types">
  <Default Extension="jfif" ContentType="image/jpeg"/>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3"/>
  </p:sldMasterIdLst>
  <p:notesMasterIdLst>
    <p:notesMasterId r:id="rId5"/>
  </p:notesMasterIdLst>
  <p:sldIdLst>
    <p:sldId id="256" r:id="rId4"/>
  </p:sldIdLst>
  <p:sldSz cx="30267275" cy="42794238"/>
  <p:notesSz cx="32099250" cy="43748325"/>
  <p:defaultTextStyle>
    <a:defPPr>
      <a:defRPr lang="en-US"/>
    </a:defPPr>
    <a:lvl1pPr algn="ctr" rtl="0" fontAlgn="base">
      <a:spcBef>
        <a:spcPct val="0"/>
      </a:spcBef>
      <a:spcAft>
        <a:spcPct val="0"/>
      </a:spcAft>
      <a:defRPr sz="8600" kern="1200">
        <a:solidFill>
          <a:schemeClr val="tx1"/>
        </a:solidFill>
        <a:latin typeface="Arial" charset="0"/>
        <a:ea typeface="+mn-ea"/>
        <a:cs typeface="+mn-cs"/>
      </a:defRPr>
    </a:lvl1pPr>
    <a:lvl2pPr marL="457200" algn="ctr" rtl="0" fontAlgn="base">
      <a:spcBef>
        <a:spcPct val="0"/>
      </a:spcBef>
      <a:spcAft>
        <a:spcPct val="0"/>
      </a:spcAft>
      <a:defRPr sz="8600" kern="1200">
        <a:solidFill>
          <a:schemeClr val="tx1"/>
        </a:solidFill>
        <a:latin typeface="Arial" charset="0"/>
        <a:ea typeface="+mn-ea"/>
        <a:cs typeface="+mn-cs"/>
      </a:defRPr>
    </a:lvl2pPr>
    <a:lvl3pPr marL="914400" algn="ctr" rtl="0" fontAlgn="base">
      <a:spcBef>
        <a:spcPct val="0"/>
      </a:spcBef>
      <a:spcAft>
        <a:spcPct val="0"/>
      </a:spcAft>
      <a:defRPr sz="8600" kern="1200">
        <a:solidFill>
          <a:schemeClr val="tx1"/>
        </a:solidFill>
        <a:latin typeface="Arial" charset="0"/>
        <a:ea typeface="+mn-ea"/>
        <a:cs typeface="+mn-cs"/>
      </a:defRPr>
    </a:lvl3pPr>
    <a:lvl4pPr marL="1371600" algn="ctr" rtl="0" fontAlgn="base">
      <a:spcBef>
        <a:spcPct val="0"/>
      </a:spcBef>
      <a:spcAft>
        <a:spcPct val="0"/>
      </a:spcAft>
      <a:defRPr sz="8600" kern="1200">
        <a:solidFill>
          <a:schemeClr val="tx1"/>
        </a:solidFill>
        <a:latin typeface="Arial" charset="0"/>
        <a:ea typeface="+mn-ea"/>
        <a:cs typeface="+mn-cs"/>
      </a:defRPr>
    </a:lvl4pPr>
    <a:lvl5pPr marL="1828800" algn="ctr" rtl="0" fontAlgn="base">
      <a:spcBef>
        <a:spcPct val="0"/>
      </a:spcBef>
      <a:spcAft>
        <a:spcPct val="0"/>
      </a:spcAft>
      <a:defRPr sz="8600" kern="1200">
        <a:solidFill>
          <a:schemeClr val="tx1"/>
        </a:solidFill>
        <a:latin typeface="Arial" charset="0"/>
        <a:ea typeface="+mn-ea"/>
        <a:cs typeface="+mn-cs"/>
      </a:defRPr>
    </a:lvl5pPr>
    <a:lvl6pPr marL="2286000" algn="l" defTabSz="914400" rtl="0" eaLnBrk="1" latinLnBrk="0" hangingPunct="1">
      <a:defRPr sz="8600" kern="1200">
        <a:solidFill>
          <a:schemeClr val="tx1"/>
        </a:solidFill>
        <a:latin typeface="Arial" charset="0"/>
        <a:ea typeface="+mn-ea"/>
        <a:cs typeface="+mn-cs"/>
      </a:defRPr>
    </a:lvl6pPr>
    <a:lvl7pPr marL="2743200" algn="l" defTabSz="914400" rtl="0" eaLnBrk="1" latinLnBrk="0" hangingPunct="1">
      <a:defRPr sz="8600" kern="1200">
        <a:solidFill>
          <a:schemeClr val="tx1"/>
        </a:solidFill>
        <a:latin typeface="Arial" charset="0"/>
        <a:ea typeface="+mn-ea"/>
        <a:cs typeface="+mn-cs"/>
      </a:defRPr>
    </a:lvl7pPr>
    <a:lvl8pPr marL="3200400" algn="l" defTabSz="914400" rtl="0" eaLnBrk="1" latinLnBrk="0" hangingPunct="1">
      <a:defRPr sz="8600" kern="1200">
        <a:solidFill>
          <a:schemeClr val="tx1"/>
        </a:solidFill>
        <a:latin typeface="Arial" charset="0"/>
        <a:ea typeface="+mn-ea"/>
        <a:cs typeface="+mn-cs"/>
      </a:defRPr>
    </a:lvl8pPr>
    <a:lvl9pPr marL="3657600" algn="l" defTabSz="914400" rtl="0" eaLnBrk="1" latinLnBrk="0" hangingPunct="1">
      <a:defRPr sz="8600"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6287" userDrawn="1">
          <p15:clr>
            <a:srgbClr val="A4A3A4"/>
          </p15:clr>
        </p15:guide>
        <p15:guide id="2" orient="horz" pos="26255" userDrawn="1">
          <p15:clr>
            <a:srgbClr val="A4A3A4"/>
          </p15:clr>
        </p15:guide>
        <p15:guide id="3" orient="horz" pos="2792" userDrawn="1">
          <p15:clr>
            <a:srgbClr val="A4A3A4"/>
          </p15:clr>
        </p15:guide>
        <p15:guide id="4" pos="9533"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8316E"/>
    <a:srgbClr val="063A5A"/>
    <a:srgbClr val="EAEAEA"/>
    <a:srgbClr val="C0C0C0"/>
    <a:srgbClr val="0046D2"/>
    <a:srgbClr val="FF0000"/>
    <a:srgbClr val="698ED9"/>
    <a:srgbClr val="A7C4FF"/>
    <a:srgbClr val="003064"/>
    <a:srgbClr val="0033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inimized" horzBarState="maximized">
    <p:restoredLeft sz="15620"/>
    <p:restoredTop sz="94660"/>
  </p:normalViewPr>
  <p:slideViewPr>
    <p:cSldViewPr snapToGrid="0">
      <p:cViewPr>
        <p:scale>
          <a:sx n="30" d="100"/>
          <a:sy n="30" d="100"/>
        </p:scale>
        <p:origin x="2622" y="-1824"/>
      </p:cViewPr>
      <p:guideLst>
        <p:guide orient="horz" pos="6287"/>
        <p:guide orient="horz" pos="26255"/>
        <p:guide orient="horz" pos="2792"/>
        <p:guide pos="9533"/>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Master" Target="slideMasters/slideMaster1.xml"/><Relationship Id="rId7" Type="http://schemas.openxmlformats.org/officeDocument/2006/relationships/viewProps" Target="viewProp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presProps" Target="presProps.xml"/><Relationship Id="rId5" Type="http://schemas.openxmlformats.org/officeDocument/2006/relationships/notesMaster" Target="notesMasters/notesMaster1.xml"/><Relationship Id="rId4" Type="http://schemas.openxmlformats.org/officeDocument/2006/relationships/slide" Target="slides/slide1.xml"/><Relationship Id="rId9"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2"/>
            <a:ext cx="13909677" cy="2187419"/>
          </a:xfrm>
          <a:prstGeom prst="rect">
            <a:avLst/>
          </a:prstGeom>
          <a:noFill/>
          <a:ln w="9525">
            <a:noFill/>
            <a:miter lim="800000"/>
            <a:headEnd/>
            <a:tailEnd/>
          </a:ln>
          <a:effectLst/>
        </p:spPr>
        <p:txBody>
          <a:bodyPr vert="horz" wrap="square" lIns="434706" tIns="217353" rIns="434706" bIns="217353" numCol="1" anchor="t" anchorCtr="0" compatLnSpc="1">
            <a:prstTxWarp prst="textNoShape">
              <a:avLst/>
            </a:prstTxWarp>
          </a:bodyPr>
          <a:lstStyle>
            <a:lvl1pPr algn="l">
              <a:defRPr sz="5700"/>
            </a:lvl1pPr>
          </a:lstStyle>
          <a:p>
            <a:endParaRPr lang="en-US" dirty="0"/>
          </a:p>
        </p:txBody>
      </p:sp>
      <p:sp>
        <p:nvSpPr>
          <p:cNvPr id="3075" name="Rectangle 3"/>
          <p:cNvSpPr>
            <a:spLocks noGrp="1" noChangeArrowheads="1"/>
          </p:cNvSpPr>
          <p:nvPr>
            <p:ph type="dt" idx="1"/>
          </p:nvPr>
        </p:nvSpPr>
        <p:spPr bwMode="auto">
          <a:xfrm>
            <a:off x="18181987" y="2"/>
            <a:ext cx="13909677" cy="2187419"/>
          </a:xfrm>
          <a:prstGeom prst="rect">
            <a:avLst/>
          </a:prstGeom>
          <a:noFill/>
          <a:ln w="9525">
            <a:noFill/>
            <a:miter lim="800000"/>
            <a:headEnd/>
            <a:tailEnd/>
          </a:ln>
          <a:effectLst/>
        </p:spPr>
        <p:txBody>
          <a:bodyPr vert="horz" wrap="square" lIns="434706" tIns="217353" rIns="434706" bIns="217353" numCol="1" anchor="t" anchorCtr="0" compatLnSpc="1">
            <a:prstTxWarp prst="textNoShape">
              <a:avLst/>
            </a:prstTxWarp>
          </a:bodyPr>
          <a:lstStyle>
            <a:lvl1pPr algn="r">
              <a:defRPr sz="5700"/>
            </a:lvl1pPr>
          </a:lstStyle>
          <a:p>
            <a:endParaRPr lang="en-US" dirty="0"/>
          </a:p>
        </p:txBody>
      </p:sp>
      <p:sp>
        <p:nvSpPr>
          <p:cNvPr id="3076" name="Rectangle 4"/>
          <p:cNvSpPr>
            <a:spLocks noGrp="1" noRot="1" noChangeAspect="1" noChangeArrowheads="1" noTextEdit="1"/>
          </p:cNvSpPr>
          <p:nvPr>
            <p:ph type="sldImg" idx="2"/>
          </p:nvPr>
        </p:nvSpPr>
        <p:spPr bwMode="auto">
          <a:xfrm>
            <a:off x="10250488" y="3276600"/>
            <a:ext cx="11606212" cy="16409988"/>
          </a:xfrm>
          <a:prstGeom prst="rect">
            <a:avLst/>
          </a:prstGeom>
          <a:noFill/>
          <a:ln w="9525">
            <a:solidFill>
              <a:srgbClr val="000000"/>
            </a:solidFill>
            <a:miter lim="800000"/>
            <a:headEnd/>
            <a:tailEnd/>
          </a:ln>
          <a:effectLst/>
        </p:spPr>
      </p:sp>
      <p:sp>
        <p:nvSpPr>
          <p:cNvPr id="3077" name="Rectangle 5"/>
          <p:cNvSpPr>
            <a:spLocks noGrp="1" noChangeArrowheads="1"/>
          </p:cNvSpPr>
          <p:nvPr>
            <p:ph type="body" sz="quarter" idx="3"/>
          </p:nvPr>
        </p:nvSpPr>
        <p:spPr bwMode="auto">
          <a:xfrm>
            <a:off x="3209927" y="20784215"/>
            <a:ext cx="25679400" cy="19686744"/>
          </a:xfrm>
          <a:prstGeom prst="rect">
            <a:avLst/>
          </a:prstGeom>
          <a:noFill/>
          <a:ln w="9525">
            <a:noFill/>
            <a:miter lim="800000"/>
            <a:headEnd/>
            <a:tailEnd/>
          </a:ln>
          <a:effectLst/>
        </p:spPr>
        <p:txBody>
          <a:bodyPr vert="horz" wrap="square" lIns="434706" tIns="217353" rIns="434706" bIns="217353"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078" name="Rectangle 6"/>
          <p:cNvSpPr>
            <a:spLocks noGrp="1" noChangeArrowheads="1"/>
          </p:cNvSpPr>
          <p:nvPr>
            <p:ph type="ftr" sz="quarter" idx="4"/>
          </p:nvPr>
        </p:nvSpPr>
        <p:spPr bwMode="auto">
          <a:xfrm>
            <a:off x="0" y="41553394"/>
            <a:ext cx="13909677" cy="2187419"/>
          </a:xfrm>
          <a:prstGeom prst="rect">
            <a:avLst/>
          </a:prstGeom>
          <a:noFill/>
          <a:ln w="9525">
            <a:noFill/>
            <a:miter lim="800000"/>
            <a:headEnd/>
            <a:tailEnd/>
          </a:ln>
          <a:effectLst/>
        </p:spPr>
        <p:txBody>
          <a:bodyPr vert="horz" wrap="square" lIns="434706" tIns="217353" rIns="434706" bIns="217353" numCol="1" anchor="b" anchorCtr="0" compatLnSpc="1">
            <a:prstTxWarp prst="textNoShape">
              <a:avLst/>
            </a:prstTxWarp>
          </a:bodyPr>
          <a:lstStyle>
            <a:lvl1pPr algn="l">
              <a:defRPr sz="5700"/>
            </a:lvl1pPr>
          </a:lstStyle>
          <a:p>
            <a:endParaRPr lang="en-US" dirty="0"/>
          </a:p>
        </p:txBody>
      </p:sp>
      <p:sp>
        <p:nvSpPr>
          <p:cNvPr id="3079" name="Rectangle 7"/>
          <p:cNvSpPr>
            <a:spLocks noGrp="1" noChangeArrowheads="1"/>
          </p:cNvSpPr>
          <p:nvPr>
            <p:ph type="sldNum" sz="quarter" idx="5"/>
          </p:nvPr>
        </p:nvSpPr>
        <p:spPr bwMode="auto">
          <a:xfrm>
            <a:off x="18181987" y="41553394"/>
            <a:ext cx="13909677" cy="2187419"/>
          </a:xfrm>
          <a:prstGeom prst="rect">
            <a:avLst/>
          </a:prstGeom>
          <a:noFill/>
          <a:ln w="9525">
            <a:noFill/>
            <a:miter lim="800000"/>
            <a:headEnd/>
            <a:tailEnd/>
          </a:ln>
          <a:effectLst/>
        </p:spPr>
        <p:txBody>
          <a:bodyPr vert="horz" wrap="square" lIns="434706" tIns="217353" rIns="434706" bIns="217353" numCol="1" anchor="b" anchorCtr="0" compatLnSpc="1">
            <a:prstTxWarp prst="textNoShape">
              <a:avLst/>
            </a:prstTxWarp>
          </a:bodyPr>
          <a:lstStyle>
            <a:lvl1pPr algn="r">
              <a:defRPr sz="5700"/>
            </a:lvl1pPr>
          </a:lstStyle>
          <a:p>
            <a:fld id="{7FB84CA5-7362-492D-8EBC-472296314F28}" type="slidenum">
              <a:rPr lang="en-US"/>
              <a:pPr/>
              <a:t>‹#›</a:t>
            </a:fld>
            <a:endParaRPr lang="en-US" dirty="0"/>
          </a:p>
        </p:txBody>
      </p:sp>
    </p:spTree>
    <p:extLst>
      <p:ext uri="{BB962C8B-B14F-4D97-AF65-F5344CB8AC3E}">
        <p14:creationId xmlns:p14="http://schemas.microsoft.com/office/powerpoint/2010/main" val="2946822523"/>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04D40FB-8398-4C90-906C-C9755161D6CD}" type="slidenum">
              <a:rPr lang="en-US"/>
              <a:pPr/>
              <a:t>1</a:t>
            </a:fld>
            <a:endParaRPr lang="en-US"/>
          </a:p>
        </p:txBody>
      </p:sp>
      <p:sp>
        <p:nvSpPr>
          <p:cNvPr id="4098" name="Rectangle 2"/>
          <p:cNvSpPr>
            <a:spLocks noGrp="1" noRot="1" noChangeAspect="1" noChangeArrowheads="1" noTextEdit="1"/>
          </p:cNvSpPr>
          <p:nvPr>
            <p:ph type="sldImg"/>
          </p:nvPr>
        </p:nvSpPr>
        <p:spPr>
          <a:xfrm>
            <a:off x="10250488" y="3276600"/>
            <a:ext cx="11606212" cy="16409988"/>
          </a:xfrm>
          <a:ln/>
        </p:spPr>
      </p:sp>
      <p:sp>
        <p:nvSpPr>
          <p:cNvPr id="4099" name="Rectangle 3"/>
          <p:cNvSpPr>
            <a:spLocks noGrp="1" noChangeArrowheads="1"/>
          </p:cNvSpPr>
          <p:nvPr>
            <p:ph type="body" idx="1"/>
          </p:nvPr>
        </p:nvSpPr>
        <p:spPr/>
        <p:txBody>
          <a:bodyP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Tree>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3" Type="http://schemas.openxmlformats.org/officeDocument/2006/relationships/hyperlink" Target="http://www.megaprint.com/" TargetMode="External"/><Relationship Id="rId2" Type="http://schemas.openxmlformats.org/officeDocument/2006/relationships/theme" Target="../theme/theme1.xml"/><Relationship Id="rId1" Type="http://schemas.openxmlformats.org/officeDocument/2006/relationships/slideLayout" Target="../slideLayouts/slideLayout1.xml"/><Relationship Id="rId4" Type="http://schemas.openxmlformats.org/officeDocument/2006/relationships/image" Target="../media/image1.w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pic>
        <p:nvPicPr>
          <p:cNvPr id="5" name="Picture 4">
            <a:hlinkClick r:id="rId3"/>
          </p:cNvPr>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r="38727"/>
          <a:stretch>
            <a:fillRect/>
          </a:stretch>
        </p:blipFill>
        <p:spPr bwMode="auto">
          <a:xfrm>
            <a:off x="24707218" y="42114640"/>
            <a:ext cx="2856167" cy="27654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p:cNvSpPr txBox="1"/>
          <p:nvPr userDrawn="1"/>
        </p:nvSpPr>
        <p:spPr>
          <a:xfrm>
            <a:off x="27499028" y="42001753"/>
            <a:ext cx="1712328" cy="262059"/>
          </a:xfrm>
          <a:prstGeom prst="rect">
            <a:avLst/>
          </a:prstGeom>
          <a:noFill/>
        </p:spPr>
        <p:txBody>
          <a:bodyPr wrap="none" rtlCol="0">
            <a:spAutoFit/>
          </a:bodyPr>
          <a:lstStyle/>
          <a:p>
            <a:r>
              <a:rPr lang="en-US" sz="1103" dirty="0">
                <a:solidFill>
                  <a:schemeClr val="bg1"/>
                </a:solidFill>
              </a:rPr>
              <a:t>www.postersession.com</a:t>
            </a:r>
          </a:p>
        </p:txBody>
      </p:sp>
    </p:spTree>
  </p:cSld>
  <p:clrMap bg1="lt1" tx1="dk1" bg2="lt2" tx2="dk2" accent1="accent1" accent2="accent2" accent3="accent3" accent4="accent4" accent5="accent5" accent6="accent6" hlink="hlink" folHlink="folHlink"/>
  <p:sldLayoutIdLst>
    <p:sldLayoutId id="2147483649" r:id="rId1"/>
  </p:sldLayoutIdLst>
  <p:txStyles>
    <p:titleStyle>
      <a:lvl1pPr algn="ctr" defTabSz="3026956" rtl="0" fontAlgn="base">
        <a:spcBef>
          <a:spcPct val="0"/>
        </a:spcBef>
        <a:spcAft>
          <a:spcPct val="0"/>
        </a:spcAft>
        <a:defRPr sz="14551">
          <a:solidFill>
            <a:schemeClr val="tx2"/>
          </a:solidFill>
          <a:latin typeface="+mj-lt"/>
          <a:ea typeface="+mj-ea"/>
          <a:cs typeface="+mj-cs"/>
        </a:defRPr>
      </a:lvl1pPr>
      <a:lvl2pPr algn="ctr" defTabSz="3026956" rtl="0" fontAlgn="base">
        <a:spcBef>
          <a:spcPct val="0"/>
        </a:spcBef>
        <a:spcAft>
          <a:spcPct val="0"/>
        </a:spcAft>
        <a:defRPr sz="14551">
          <a:solidFill>
            <a:schemeClr val="tx2"/>
          </a:solidFill>
          <a:latin typeface="Arial" charset="0"/>
        </a:defRPr>
      </a:lvl2pPr>
      <a:lvl3pPr algn="ctr" defTabSz="3026956" rtl="0" fontAlgn="base">
        <a:spcBef>
          <a:spcPct val="0"/>
        </a:spcBef>
        <a:spcAft>
          <a:spcPct val="0"/>
        </a:spcAft>
        <a:defRPr sz="14551">
          <a:solidFill>
            <a:schemeClr val="tx2"/>
          </a:solidFill>
          <a:latin typeface="Arial" charset="0"/>
        </a:defRPr>
      </a:lvl3pPr>
      <a:lvl4pPr algn="ctr" defTabSz="3026956" rtl="0" fontAlgn="base">
        <a:spcBef>
          <a:spcPct val="0"/>
        </a:spcBef>
        <a:spcAft>
          <a:spcPct val="0"/>
        </a:spcAft>
        <a:defRPr sz="14551">
          <a:solidFill>
            <a:schemeClr val="tx2"/>
          </a:solidFill>
          <a:latin typeface="Arial" charset="0"/>
        </a:defRPr>
      </a:lvl4pPr>
      <a:lvl5pPr algn="ctr" defTabSz="3026956" rtl="0" fontAlgn="base">
        <a:spcBef>
          <a:spcPct val="0"/>
        </a:spcBef>
        <a:spcAft>
          <a:spcPct val="0"/>
        </a:spcAft>
        <a:defRPr sz="14551">
          <a:solidFill>
            <a:schemeClr val="tx2"/>
          </a:solidFill>
          <a:latin typeface="Arial" charset="0"/>
        </a:defRPr>
      </a:lvl5pPr>
      <a:lvl6pPr marL="315285" algn="ctr" defTabSz="3026956" rtl="0" fontAlgn="base">
        <a:spcBef>
          <a:spcPct val="0"/>
        </a:spcBef>
        <a:spcAft>
          <a:spcPct val="0"/>
        </a:spcAft>
        <a:defRPr sz="14551">
          <a:solidFill>
            <a:schemeClr val="tx2"/>
          </a:solidFill>
          <a:latin typeface="Arial" charset="0"/>
        </a:defRPr>
      </a:lvl6pPr>
      <a:lvl7pPr marL="630570" algn="ctr" defTabSz="3026956" rtl="0" fontAlgn="base">
        <a:spcBef>
          <a:spcPct val="0"/>
        </a:spcBef>
        <a:spcAft>
          <a:spcPct val="0"/>
        </a:spcAft>
        <a:defRPr sz="14551">
          <a:solidFill>
            <a:schemeClr val="tx2"/>
          </a:solidFill>
          <a:latin typeface="Arial" charset="0"/>
        </a:defRPr>
      </a:lvl7pPr>
      <a:lvl8pPr marL="945855" algn="ctr" defTabSz="3026956" rtl="0" fontAlgn="base">
        <a:spcBef>
          <a:spcPct val="0"/>
        </a:spcBef>
        <a:spcAft>
          <a:spcPct val="0"/>
        </a:spcAft>
        <a:defRPr sz="14551">
          <a:solidFill>
            <a:schemeClr val="tx2"/>
          </a:solidFill>
          <a:latin typeface="Arial" charset="0"/>
        </a:defRPr>
      </a:lvl8pPr>
      <a:lvl9pPr marL="1261140" algn="ctr" defTabSz="3026956" rtl="0" fontAlgn="base">
        <a:spcBef>
          <a:spcPct val="0"/>
        </a:spcBef>
        <a:spcAft>
          <a:spcPct val="0"/>
        </a:spcAft>
        <a:defRPr sz="14551">
          <a:solidFill>
            <a:schemeClr val="tx2"/>
          </a:solidFill>
          <a:latin typeface="Arial" charset="0"/>
        </a:defRPr>
      </a:lvl9pPr>
    </p:titleStyle>
    <p:bodyStyle>
      <a:lvl1pPr marL="1135246" indent="-1135246" algn="l" defTabSz="3026956" rtl="0" fontAlgn="base">
        <a:spcBef>
          <a:spcPct val="20000"/>
        </a:spcBef>
        <a:spcAft>
          <a:spcPct val="0"/>
        </a:spcAft>
        <a:buChar char="•"/>
        <a:defRPr sz="10620">
          <a:solidFill>
            <a:schemeClr val="tx1"/>
          </a:solidFill>
          <a:latin typeface="+mn-lt"/>
          <a:ea typeface="+mn-ea"/>
          <a:cs typeface="+mn-cs"/>
        </a:defRPr>
      </a:lvl1pPr>
      <a:lvl2pPr marL="2458786" indent="-945855" algn="l" defTabSz="3026956" rtl="0" fontAlgn="base">
        <a:spcBef>
          <a:spcPct val="20000"/>
        </a:spcBef>
        <a:spcAft>
          <a:spcPct val="0"/>
        </a:spcAft>
        <a:buChar char="–"/>
        <a:defRPr sz="9241">
          <a:solidFill>
            <a:schemeClr val="tx1"/>
          </a:solidFill>
          <a:latin typeface="+mn-lt"/>
        </a:defRPr>
      </a:lvl2pPr>
      <a:lvl3pPr marL="3783421" indent="-756466" algn="l" defTabSz="3026956" rtl="0" fontAlgn="base">
        <a:spcBef>
          <a:spcPct val="20000"/>
        </a:spcBef>
        <a:spcAft>
          <a:spcPct val="0"/>
        </a:spcAft>
        <a:buChar char="•"/>
        <a:defRPr sz="7930">
          <a:solidFill>
            <a:schemeClr val="tx1"/>
          </a:solidFill>
          <a:latin typeface="+mn-lt"/>
        </a:defRPr>
      </a:lvl3pPr>
      <a:lvl4pPr marL="5296352" indent="-756466" algn="l" defTabSz="3026956" rtl="0" fontAlgn="base">
        <a:spcBef>
          <a:spcPct val="20000"/>
        </a:spcBef>
        <a:spcAft>
          <a:spcPct val="0"/>
        </a:spcAft>
        <a:buChar char="–"/>
        <a:defRPr sz="6620">
          <a:solidFill>
            <a:schemeClr val="tx1"/>
          </a:solidFill>
          <a:latin typeface="+mn-lt"/>
        </a:defRPr>
      </a:lvl4pPr>
      <a:lvl5pPr marL="6810378" indent="-756466" algn="l" defTabSz="3026956" rtl="0" fontAlgn="base">
        <a:spcBef>
          <a:spcPct val="20000"/>
        </a:spcBef>
        <a:spcAft>
          <a:spcPct val="0"/>
        </a:spcAft>
        <a:buChar char="»"/>
        <a:defRPr sz="6620">
          <a:solidFill>
            <a:schemeClr val="tx1"/>
          </a:solidFill>
          <a:latin typeface="+mn-lt"/>
        </a:defRPr>
      </a:lvl5pPr>
      <a:lvl6pPr marL="7125663" indent="-756466" algn="l" defTabSz="3026956" rtl="0" fontAlgn="base">
        <a:spcBef>
          <a:spcPct val="20000"/>
        </a:spcBef>
        <a:spcAft>
          <a:spcPct val="0"/>
        </a:spcAft>
        <a:buChar char="»"/>
        <a:defRPr sz="6620">
          <a:solidFill>
            <a:schemeClr val="tx1"/>
          </a:solidFill>
          <a:latin typeface="+mn-lt"/>
        </a:defRPr>
      </a:lvl6pPr>
      <a:lvl7pPr marL="7440948" indent="-756466" algn="l" defTabSz="3026956" rtl="0" fontAlgn="base">
        <a:spcBef>
          <a:spcPct val="20000"/>
        </a:spcBef>
        <a:spcAft>
          <a:spcPct val="0"/>
        </a:spcAft>
        <a:buChar char="»"/>
        <a:defRPr sz="6620">
          <a:solidFill>
            <a:schemeClr val="tx1"/>
          </a:solidFill>
          <a:latin typeface="+mn-lt"/>
        </a:defRPr>
      </a:lvl7pPr>
      <a:lvl8pPr marL="7756233" indent="-756466" algn="l" defTabSz="3026956" rtl="0" fontAlgn="base">
        <a:spcBef>
          <a:spcPct val="20000"/>
        </a:spcBef>
        <a:spcAft>
          <a:spcPct val="0"/>
        </a:spcAft>
        <a:buChar char="»"/>
        <a:defRPr sz="6620">
          <a:solidFill>
            <a:schemeClr val="tx1"/>
          </a:solidFill>
          <a:latin typeface="+mn-lt"/>
        </a:defRPr>
      </a:lvl8pPr>
      <a:lvl9pPr marL="8071518" indent="-756466" algn="l" defTabSz="3026956" rtl="0" fontAlgn="base">
        <a:spcBef>
          <a:spcPct val="20000"/>
        </a:spcBef>
        <a:spcAft>
          <a:spcPct val="0"/>
        </a:spcAft>
        <a:buChar char="»"/>
        <a:defRPr sz="6620">
          <a:solidFill>
            <a:schemeClr val="tx1"/>
          </a:solidFill>
          <a:latin typeface="+mn-lt"/>
        </a:defRPr>
      </a:lvl9pPr>
    </p:bodyStyle>
    <p:otherStyle>
      <a:defPPr>
        <a:defRPr lang="en-US"/>
      </a:defPPr>
      <a:lvl1pPr marL="0" algn="l" defTabSz="630570" rtl="0" eaLnBrk="1" latinLnBrk="0" hangingPunct="1">
        <a:defRPr sz="1241" kern="1200">
          <a:solidFill>
            <a:schemeClr val="tx1"/>
          </a:solidFill>
          <a:latin typeface="+mn-lt"/>
          <a:ea typeface="+mn-ea"/>
          <a:cs typeface="+mn-cs"/>
        </a:defRPr>
      </a:lvl1pPr>
      <a:lvl2pPr marL="315285" algn="l" defTabSz="630570" rtl="0" eaLnBrk="1" latinLnBrk="0" hangingPunct="1">
        <a:defRPr sz="1241" kern="1200">
          <a:solidFill>
            <a:schemeClr val="tx1"/>
          </a:solidFill>
          <a:latin typeface="+mn-lt"/>
          <a:ea typeface="+mn-ea"/>
          <a:cs typeface="+mn-cs"/>
        </a:defRPr>
      </a:lvl2pPr>
      <a:lvl3pPr marL="630570" algn="l" defTabSz="630570" rtl="0" eaLnBrk="1" latinLnBrk="0" hangingPunct="1">
        <a:defRPr sz="1241" kern="1200">
          <a:solidFill>
            <a:schemeClr val="tx1"/>
          </a:solidFill>
          <a:latin typeface="+mn-lt"/>
          <a:ea typeface="+mn-ea"/>
          <a:cs typeface="+mn-cs"/>
        </a:defRPr>
      </a:lvl3pPr>
      <a:lvl4pPr marL="945855" algn="l" defTabSz="630570" rtl="0" eaLnBrk="1" latinLnBrk="0" hangingPunct="1">
        <a:defRPr sz="1241" kern="1200">
          <a:solidFill>
            <a:schemeClr val="tx1"/>
          </a:solidFill>
          <a:latin typeface="+mn-lt"/>
          <a:ea typeface="+mn-ea"/>
          <a:cs typeface="+mn-cs"/>
        </a:defRPr>
      </a:lvl4pPr>
      <a:lvl5pPr marL="1261140" algn="l" defTabSz="630570" rtl="0" eaLnBrk="1" latinLnBrk="0" hangingPunct="1">
        <a:defRPr sz="1241" kern="1200">
          <a:solidFill>
            <a:schemeClr val="tx1"/>
          </a:solidFill>
          <a:latin typeface="+mn-lt"/>
          <a:ea typeface="+mn-ea"/>
          <a:cs typeface="+mn-cs"/>
        </a:defRPr>
      </a:lvl5pPr>
      <a:lvl6pPr marL="1576426" algn="l" defTabSz="630570" rtl="0" eaLnBrk="1" latinLnBrk="0" hangingPunct="1">
        <a:defRPr sz="1241" kern="1200">
          <a:solidFill>
            <a:schemeClr val="tx1"/>
          </a:solidFill>
          <a:latin typeface="+mn-lt"/>
          <a:ea typeface="+mn-ea"/>
          <a:cs typeface="+mn-cs"/>
        </a:defRPr>
      </a:lvl6pPr>
      <a:lvl7pPr marL="1891711" algn="l" defTabSz="630570" rtl="0" eaLnBrk="1" latinLnBrk="0" hangingPunct="1">
        <a:defRPr sz="1241" kern="1200">
          <a:solidFill>
            <a:schemeClr val="tx1"/>
          </a:solidFill>
          <a:latin typeface="+mn-lt"/>
          <a:ea typeface="+mn-ea"/>
          <a:cs typeface="+mn-cs"/>
        </a:defRPr>
      </a:lvl7pPr>
      <a:lvl8pPr marL="2206996" algn="l" defTabSz="630570" rtl="0" eaLnBrk="1" latinLnBrk="0" hangingPunct="1">
        <a:defRPr sz="1241" kern="1200">
          <a:solidFill>
            <a:schemeClr val="tx1"/>
          </a:solidFill>
          <a:latin typeface="+mn-lt"/>
          <a:ea typeface="+mn-ea"/>
          <a:cs typeface="+mn-cs"/>
        </a:defRPr>
      </a:lvl8pPr>
      <a:lvl9pPr marL="2522281" algn="l" defTabSz="630570" rtl="0" eaLnBrk="1" latinLnBrk="0" hangingPunct="1">
        <a:defRPr sz="1241"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hyperlink" Target="https://www.tartu.ee/en/node/7548" TargetMode="External"/><Relationship Id="rId3" Type="http://schemas.openxmlformats.org/officeDocument/2006/relationships/image" Target="../media/image2.jpeg"/><Relationship Id="rId7" Type="http://schemas.openxmlformats.org/officeDocument/2006/relationships/image" Target="../media/image5.png"/><Relationship Id="rId12"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jpg"/><Relationship Id="rId5" Type="http://schemas.openxmlformats.org/officeDocument/2006/relationships/hyperlink" Target="https://github.com/karlmartitoots/DataScienceProject" TargetMode="External"/><Relationship Id="rId10" Type="http://schemas.openxmlformats.org/officeDocument/2006/relationships/image" Target="../media/image8.jfif"/><Relationship Id="rId4" Type="http://schemas.openxmlformats.org/officeDocument/2006/relationships/image" Target="../media/image3.png"/><Relationship Id="rId9" Type="http://schemas.openxmlformats.org/officeDocument/2006/relationships/image" Target="../media/image7.png"/><Relationship Id="rId14" Type="http://schemas.openxmlformats.org/officeDocument/2006/relationships/hyperlink" Target="https://et.wikipedia.org/wiki/Fail:Tartu_V%C3%B5idu_sild_2011.JPG"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0">
          <a:gsLst>
            <a:gs pos="0">
              <a:srgbClr val="003064"/>
            </a:gs>
            <a:gs pos="50000">
              <a:srgbClr val="EAEAEA"/>
            </a:gs>
            <a:gs pos="100000">
              <a:srgbClr val="003064"/>
            </a:gs>
          </a:gsLst>
          <a:lin ang="5400000" scaled="1"/>
        </a:gradFill>
        <a:effectLst/>
      </p:bgPr>
    </p:bg>
    <p:spTree>
      <p:nvGrpSpPr>
        <p:cNvPr id="1" name=""/>
        <p:cNvGrpSpPr/>
        <p:nvPr/>
      </p:nvGrpSpPr>
      <p:grpSpPr>
        <a:xfrm>
          <a:off x="0" y="0"/>
          <a:ext cx="0" cy="0"/>
          <a:chOff x="0" y="0"/>
          <a:chExt cx="0" cy="0"/>
        </a:xfrm>
      </p:grpSpPr>
      <p:cxnSp>
        <p:nvCxnSpPr>
          <p:cNvPr id="2067" name="Straight Arrow Connector 2066">
            <a:extLst>
              <a:ext uri="{FF2B5EF4-FFF2-40B4-BE49-F238E27FC236}">
                <a16:creationId xmlns:a16="http://schemas.microsoft.com/office/drawing/2014/main" id="{7ECBBEC7-6FCE-4B08-AA35-8E43A287D2B9}"/>
              </a:ext>
            </a:extLst>
          </p:cNvPr>
          <p:cNvCxnSpPr>
            <a:cxnSpLocks/>
          </p:cNvCxnSpPr>
          <p:nvPr/>
        </p:nvCxnSpPr>
        <p:spPr bwMode="auto">
          <a:xfrm flipH="1">
            <a:off x="20806611" y="31253407"/>
            <a:ext cx="288757" cy="6317204"/>
          </a:xfrm>
          <a:prstGeom prst="straightConnector1">
            <a:avLst/>
          </a:prstGeom>
          <a:solidFill>
            <a:schemeClr val="bg1"/>
          </a:solidFill>
          <a:ln w="9525" cap="flat" cmpd="sng" algn="ctr">
            <a:solidFill>
              <a:schemeClr val="tx1"/>
            </a:solidFill>
            <a:prstDash val="solid"/>
            <a:round/>
            <a:headEnd type="none" w="med" len="med"/>
            <a:tailEnd type="triangle"/>
          </a:ln>
          <a:effectLst/>
        </p:spPr>
      </p:cxnSp>
      <p:sp>
        <p:nvSpPr>
          <p:cNvPr id="67" name="Rectangle: Rounded Corners 66">
            <a:extLst>
              <a:ext uri="{FF2B5EF4-FFF2-40B4-BE49-F238E27FC236}">
                <a16:creationId xmlns:a16="http://schemas.microsoft.com/office/drawing/2014/main" id="{A9814454-2545-4219-A151-9D00D1F317C3}"/>
              </a:ext>
            </a:extLst>
          </p:cNvPr>
          <p:cNvSpPr/>
          <p:nvPr/>
        </p:nvSpPr>
        <p:spPr bwMode="auto">
          <a:xfrm>
            <a:off x="20614105" y="29751442"/>
            <a:ext cx="5053263" cy="1938992"/>
          </a:xfrm>
          <a:prstGeom prst="roundRect">
            <a:avLst/>
          </a:prstGeom>
          <a:solidFill>
            <a:schemeClr val="bg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4389438" rtl="0" eaLnBrk="1" fontAlgn="base" latinLnBrk="0" hangingPunct="1">
              <a:lnSpc>
                <a:spcPct val="100000"/>
              </a:lnSpc>
              <a:spcBef>
                <a:spcPct val="0"/>
              </a:spcBef>
              <a:spcAft>
                <a:spcPct val="0"/>
              </a:spcAft>
              <a:buClrTx/>
              <a:buSzTx/>
              <a:buFontTx/>
              <a:buNone/>
              <a:tabLst/>
            </a:pPr>
            <a:endParaRPr kumimoji="0" lang="en-GB" sz="8600" b="0" i="0" u="none" strike="noStrike" cap="none" normalizeH="0" baseline="0">
              <a:ln>
                <a:noFill/>
              </a:ln>
              <a:solidFill>
                <a:schemeClr val="tx1"/>
              </a:solidFill>
              <a:effectLst/>
              <a:latin typeface="Arial" charset="0"/>
            </a:endParaRPr>
          </a:p>
        </p:txBody>
      </p:sp>
      <p:sp>
        <p:nvSpPr>
          <p:cNvPr id="23" name="AutoShape 4"/>
          <p:cNvSpPr>
            <a:spLocks noChangeArrowheads="1"/>
          </p:cNvSpPr>
          <p:nvPr/>
        </p:nvSpPr>
        <p:spPr bwMode="auto">
          <a:xfrm>
            <a:off x="1067068" y="6269283"/>
            <a:ext cx="13472423" cy="6496749"/>
          </a:xfrm>
          <a:prstGeom prst="roundRect">
            <a:avLst>
              <a:gd name="adj" fmla="val 7000"/>
            </a:avLst>
          </a:prstGeom>
          <a:solidFill>
            <a:schemeClr val="bg1"/>
          </a:solidFill>
          <a:ln w="9525">
            <a:solidFill>
              <a:schemeClr val="tx1"/>
            </a:solidFill>
            <a:round/>
            <a:headEnd/>
            <a:tailEnd/>
          </a:ln>
          <a:effectLst/>
        </p:spPr>
        <p:txBody>
          <a:bodyPr wrap="none" anchor="ctr"/>
          <a:lstStyle/>
          <a:p>
            <a:endParaRPr lang="en-US" sz="5931" dirty="0"/>
          </a:p>
        </p:txBody>
      </p:sp>
      <p:sp>
        <p:nvSpPr>
          <p:cNvPr id="2061" name="AutoShape 13"/>
          <p:cNvSpPr>
            <a:spLocks noChangeArrowheads="1"/>
          </p:cNvSpPr>
          <p:nvPr/>
        </p:nvSpPr>
        <p:spPr bwMode="auto">
          <a:xfrm>
            <a:off x="472925" y="481536"/>
            <a:ext cx="29321423" cy="3625767"/>
          </a:xfrm>
          <a:prstGeom prst="roundRect">
            <a:avLst>
              <a:gd name="adj" fmla="val 10870"/>
            </a:avLst>
          </a:prstGeom>
          <a:gradFill rotWithShape="1">
            <a:gsLst>
              <a:gs pos="0">
                <a:srgbClr val="A7C4FF"/>
              </a:gs>
              <a:gs pos="100000">
                <a:schemeClr val="bg1"/>
              </a:gs>
            </a:gsLst>
            <a:lin ang="5400000" scaled="1"/>
          </a:gradFill>
          <a:ln w="9525">
            <a:solidFill>
              <a:schemeClr val="tx1"/>
            </a:solidFill>
            <a:round/>
            <a:headEnd/>
            <a:tailEnd/>
          </a:ln>
          <a:effectLst/>
        </p:spPr>
        <p:txBody>
          <a:bodyPr wrap="none" anchor="ctr"/>
          <a:lstStyle/>
          <a:p>
            <a:pPr defTabSz="3026956"/>
            <a:endParaRPr lang="en-US" sz="5931">
              <a:solidFill>
                <a:schemeClr val="bg1"/>
              </a:solidFill>
            </a:endParaRPr>
          </a:p>
        </p:txBody>
      </p:sp>
      <p:sp>
        <p:nvSpPr>
          <p:cNvPr id="2062" name="Text Box 14"/>
          <p:cNvSpPr txBox="1">
            <a:spLocks noChangeArrowheads="1"/>
          </p:cNvSpPr>
          <p:nvPr/>
        </p:nvSpPr>
        <p:spPr bwMode="auto">
          <a:xfrm>
            <a:off x="466219" y="481679"/>
            <a:ext cx="28217928" cy="3739485"/>
          </a:xfrm>
          <a:prstGeom prst="rect">
            <a:avLst/>
          </a:prstGeom>
          <a:noFill/>
          <a:ln w="9525">
            <a:noFill/>
            <a:miter lim="800000"/>
            <a:headEnd/>
            <a:tailEnd/>
          </a:ln>
          <a:effectLst/>
        </p:spPr>
        <p:txBody>
          <a:bodyPr>
            <a:spAutoFit/>
          </a:bodyPr>
          <a:lstStyle/>
          <a:p>
            <a:pPr defTabSz="3026956">
              <a:spcBef>
                <a:spcPts val="1000"/>
              </a:spcBef>
            </a:pPr>
            <a:r>
              <a:rPr lang="en-GB" dirty="0"/>
              <a:t>Traffic </a:t>
            </a:r>
            <a:r>
              <a:rPr lang="en-GB" dirty="0" err="1"/>
              <a:t>behavior</a:t>
            </a:r>
            <a:r>
              <a:rPr lang="en-GB" dirty="0"/>
              <a:t> dependence on location,</a:t>
            </a:r>
          </a:p>
          <a:p>
            <a:pPr defTabSz="3026956">
              <a:spcBef>
                <a:spcPts val="1000"/>
              </a:spcBef>
            </a:pPr>
            <a:r>
              <a:rPr lang="en-GB" dirty="0"/>
              <a:t>time and weather</a:t>
            </a:r>
          </a:p>
          <a:p>
            <a:pPr defTabSz="3026956">
              <a:spcBef>
                <a:spcPts val="1000"/>
              </a:spcBef>
            </a:pPr>
            <a:r>
              <a:rPr lang="et-EE" sz="4000" dirty="0"/>
              <a:t>Karl</a:t>
            </a:r>
            <a:r>
              <a:rPr lang="en-GB" sz="4000" dirty="0"/>
              <a:t> </a:t>
            </a:r>
            <a:r>
              <a:rPr lang="et-EE" sz="4000" dirty="0"/>
              <a:t>Marti Toots, </a:t>
            </a:r>
            <a:r>
              <a:rPr lang="en-US" sz="4000" dirty="0"/>
              <a:t>Herman </a:t>
            </a:r>
            <a:r>
              <a:rPr lang="en-US" sz="4000" dirty="0" err="1"/>
              <a:t>Klas</a:t>
            </a:r>
            <a:r>
              <a:rPr lang="en-US" sz="4000" dirty="0"/>
              <a:t> Ratas</a:t>
            </a:r>
          </a:p>
        </p:txBody>
      </p:sp>
      <p:pic>
        <p:nvPicPr>
          <p:cNvPr id="3" name="Picture 2">
            <a:extLst>
              <a:ext uri="{FF2B5EF4-FFF2-40B4-BE49-F238E27FC236}">
                <a16:creationId xmlns:a16="http://schemas.microsoft.com/office/drawing/2014/main" id="{93E2DF73-1CFB-4E25-8BBC-CAEF02C0194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507560" y="999161"/>
            <a:ext cx="4551125" cy="2633848"/>
          </a:xfrm>
          <a:prstGeom prst="rect">
            <a:avLst/>
          </a:prstGeom>
        </p:spPr>
      </p:pic>
      <p:pic>
        <p:nvPicPr>
          <p:cNvPr id="5" name="Picture 4">
            <a:extLst>
              <a:ext uri="{FF2B5EF4-FFF2-40B4-BE49-F238E27FC236}">
                <a16:creationId xmlns:a16="http://schemas.microsoft.com/office/drawing/2014/main" id="{7AAFCEF9-F8D6-4595-979F-8F5CDFB118BF}"/>
              </a:ext>
            </a:extLst>
          </p:cNvPr>
          <p:cNvPicPr>
            <a:picLocks noChangeAspect="1"/>
          </p:cNvPicPr>
          <p:nvPr/>
        </p:nvPicPr>
        <p:blipFill>
          <a:blip r:embed="rId4"/>
          <a:stretch>
            <a:fillRect/>
          </a:stretch>
        </p:blipFill>
        <p:spPr>
          <a:xfrm>
            <a:off x="1081777" y="999161"/>
            <a:ext cx="2557304" cy="2590516"/>
          </a:xfrm>
          <a:prstGeom prst="rect">
            <a:avLst/>
          </a:prstGeom>
        </p:spPr>
      </p:pic>
      <p:sp>
        <p:nvSpPr>
          <p:cNvPr id="11" name="Rectangle: Rounded Corners 10">
            <a:extLst>
              <a:ext uri="{FF2B5EF4-FFF2-40B4-BE49-F238E27FC236}">
                <a16:creationId xmlns:a16="http://schemas.microsoft.com/office/drawing/2014/main" id="{23606993-A5E1-4913-8A44-54AD879620AA}"/>
              </a:ext>
            </a:extLst>
          </p:cNvPr>
          <p:cNvSpPr/>
          <p:nvPr/>
        </p:nvSpPr>
        <p:spPr bwMode="auto">
          <a:xfrm>
            <a:off x="777351" y="4319985"/>
            <a:ext cx="14051858" cy="1884513"/>
          </a:xfrm>
          <a:prstGeom prst="roundRect">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l" defTabSz="4389438"/>
            <a:r>
              <a:rPr lang="en-US" sz="8800" b="1" dirty="0"/>
              <a:t>   </a:t>
            </a:r>
            <a:r>
              <a:rPr lang="et-EE" sz="8800" b="1" dirty="0" err="1"/>
              <a:t>Motivat</a:t>
            </a:r>
            <a:r>
              <a:rPr lang="en-US" sz="8800" b="1" dirty="0" err="1"/>
              <a:t>i</a:t>
            </a:r>
            <a:r>
              <a:rPr lang="et-EE" sz="8800" b="1" dirty="0"/>
              <a:t>on</a:t>
            </a:r>
            <a:endParaRPr lang="en-US" sz="8800" b="1" dirty="0"/>
          </a:p>
        </p:txBody>
      </p:sp>
      <p:sp>
        <p:nvSpPr>
          <p:cNvPr id="63" name="AutoShape 4">
            <a:extLst>
              <a:ext uri="{FF2B5EF4-FFF2-40B4-BE49-F238E27FC236}">
                <a16:creationId xmlns:a16="http://schemas.microsoft.com/office/drawing/2014/main" id="{D64DB2C8-B840-4946-BD3D-37AF2C576638}"/>
              </a:ext>
            </a:extLst>
          </p:cNvPr>
          <p:cNvSpPr>
            <a:spLocks noChangeArrowheads="1"/>
          </p:cNvSpPr>
          <p:nvPr/>
        </p:nvSpPr>
        <p:spPr bwMode="auto">
          <a:xfrm>
            <a:off x="16010016" y="6279637"/>
            <a:ext cx="13472423" cy="6486395"/>
          </a:xfrm>
          <a:prstGeom prst="roundRect">
            <a:avLst>
              <a:gd name="adj" fmla="val 7000"/>
            </a:avLst>
          </a:prstGeom>
          <a:solidFill>
            <a:schemeClr val="bg1"/>
          </a:solidFill>
          <a:ln w="9525">
            <a:solidFill>
              <a:schemeClr val="tx1"/>
            </a:solidFill>
            <a:round/>
            <a:headEnd/>
            <a:tailEnd/>
          </a:ln>
          <a:effectLst/>
        </p:spPr>
        <p:txBody>
          <a:bodyPr wrap="none" anchor="ctr"/>
          <a:lstStyle/>
          <a:p>
            <a:r>
              <a:rPr lang="en-US" sz="3500" dirty="0"/>
              <a:t>Data for traffic violations was gathered as open data from the</a:t>
            </a:r>
          </a:p>
          <a:p>
            <a:r>
              <a:rPr lang="en-US" sz="3500" dirty="0"/>
              <a:t>Estonian Police and Border Guard Board and weather data from</a:t>
            </a:r>
          </a:p>
          <a:p>
            <a:r>
              <a:rPr lang="en-US" sz="3500" dirty="0"/>
              <a:t>the </a:t>
            </a:r>
            <a:r>
              <a:rPr lang="en-GB" sz="3500" dirty="0"/>
              <a:t>observations made with the equipment of University of Tartu,</a:t>
            </a:r>
          </a:p>
          <a:p>
            <a:r>
              <a:rPr lang="en-GB" sz="3500" dirty="0"/>
              <a:t>Institute of Physics, Laboratory of Environmental Physics. Data is</a:t>
            </a:r>
          </a:p>
          <a:p>
            <a:r>
              <a:rPr lang="en-GB" sz="3500" dirty="0"/>
              <a:t>from the years 2012 – 2019 (11. December) and violations were</a:t>
            </a:r>
          </a:p>
          <a:p>
            <a:r>
              <a:rPr lang="en-GB" sz="3500" dirty="0"/>
              <a:t>recorded for the whole country of Estonia, while the weather</a:t>
            </a:r>
          </a:p>
          <a:p>
            <a:r>
              <a:rPr lang="en-GB" sz="3500" dirty="0"/>
              <a:t>data is recorded every 5 minutes for the city of Tartu. For the</a:t>
            </a:r>
          </a:p>
          <a:p>
            <a:r>
              <a:rPr lang="en-GB" sz="3500" dirty="0"/>
              <a:t>graphs below, 42070 rows of data with 6 attributes were used.</a:t>
            </a:r>
          </a:p>
        </p:txBody>
      </p:sp>
      <p:sp>
        <p:nvSpPr>
          <p:cNvPr id="64" name="Rectangle: Rounded Corners 63">
            <a:extLst>
              <a:ext uri="{FF2B5EF4-FFF2-40B4-BE49-F238E27FC236}">
                <a16:creationId xmlns:a16="http://schemas.microsoft.com/office/drawing/2014/main" id="{854097C7-A7CB-436F-A711-C53B4EDD4055}"/>
              </a:ext>
            </a:extLst>
          </p:cNvPr>
          <p:cNvSpPr/>
          <p:nvPr/>
        </p:nvSpPr>
        <p:spPr bwMode="auto">
          <a:xfrm>
            <a:off x="15572665" y="4281576"/>
            <a:ext cx="14051858" cy="1884513"/>
          </a:xfrm>
          <a:prstGeom prst="roundRect">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l" defTabSz="4389438"/>
            <a:r>
              <a:rPr lang="en-US" sz="8800" b="1" dirty="0"/>
              <a:t>   Data</a:t>
            </a:r>
          </a:p>
        </p:txBody>
      </p:sp>
      <p:sp>
        <p:nvSpPr>
          <p:cNvPr id="66" name="AutoShape 4">
            <a:extLst>
              <a:ext uri="{FF2B5EF4-FFF2-40B4-BE49-F238E27FC236}">
                <a16:creationId xmlns:a16="http://schemas.microsoft.com/office/drawing/2014/main" id="{17A28FC8-AA89-4FC6-9D4D-8A40F79B8300}"/>
              </a:ext>
            </a:extLst>
          </p:cNvPr>
          <p:cNvSpPr>
            <a:spLocks noChangeArrowheads="1"/>
          </p:cNvSpPr>
          <p:nvPr/>
        </p:nvSpPr>
        <p:spPr bwMode="auto">
          <a:xfrm>
            <a:off x="12204559" y="30801516"/>
            <a:ext cx="6736211" cy="8895208"/>
          </a:xfrm>
          <a:prstGeom prst="roundRect">
            <a:avLst>
              <a:gd name="adj" fmla="val 7000"/>
            </a:avLst>
          </a:prstGeom>
          <a:solidFill>
            <a:schemeClr val="bg1"/>
          </a:solidFill>
          <a:ln w="9525">
            <a:solidFill>
              <a:schemeClr val="tx1"/>
            </a:solidFill>
            <a:round/>
            <a:headEnd/>
            <a:tailEnd/>
          </a:ln>
          <a:effectLst/>
        </p:spPr>
        <p:txBody>
          <a:bodyPr wrap="none" anchor="ctr"/>
          <a:lstStyle/>
          <a:p>
            <a:pPr marL="457200" indent="-457200">
              <a:buFont typeface="Arial" panose="020B0604020202020204" pitchFamily="34" charset="0"/>
              <a:buChar char="•"/>
            </a:pPr>
            <a:r>
              <a:rPr lang="en-US" sz="3500" dirty="0"/>
              <a:t>No relation between traffic </a:t>
            </a:r>
          </a:p>
          <a:p>
            <a:r>
              <a:rPr lang="en-US" sz="3500" dirty="0"/>
              <a:t>violations during dry and rainy </a:t>
            </a:r>
          </a:p>
          <a:p>
            <a:r>
              <a:rPr lang="en-US" sz="3500" dirty="0"/>
              <a:t>weather</a:t>
            </a:r>
          </a:p>
          <a:p>
            <a:pPr marL="457200" indent="-457200">
              <a:buFont typeface="Arial" panose="020B0604020202020204" pitchFamily="34" charset="0"/>
              <a:buChar char="•"/>
            </a:pPr>
            <a:r>
              <a:rPr lang="en-US" sz="3500" dirty="0"/>
              <a:t>Less violations during</a:t>
            </a:r>
          </a:p>
          <a:p>
            <a:r>
              <a:rPr lang="en-US" sz="3500" dirty="0"/>
              <a:t>weekends</a:t>
            </a:r>
          </a:p>
          <a:p>
            <a:pPr marL="457200" indent="-457200">
              <a:buFont typeface="Arial" panose="020B0604020202020204" pitchFamily="34" charset="0"/>
              <a:buChar char="•"/>
            </a:pPr>
            <a:r>
              <a:rPr lang="en-US" sz="3500" dirty="0"/>
              <a:t>On average, there were more</a:t>
            </a:r>
          </a:p>
          <a:p>
            <a:r>
              <a:rPr lang="en-US" sz="3500" dirty="0"/>
              <a:t>traffic violations with heavy rain</a:t>
            </a:r>
          </a:p>
          <a:p>
            <a:r>
              <a:rPr lang="en-US" sz="3500" dirty="0"/>
              <a:t>than with light rain</a:t>
            </a:r>
          </a:p>
          <a:p>
            <a:pPr marL="457200" indent="-457200">
              <a:buFont typeface="Arial" panose="020B0604020202020204" pitchFamily="34" charset="0"/>
              <a:buChar char="•"/>
            </a:pPr>
            <a:r>
              <a:rPr lang="en-US" sz="3500" dirty="0"/>
              <a:t>Violation hotspots varied</a:t>
            </a:r>
          </a:p>
          <a:p>
            <a:r>
              <a:rPr lang="en-US" sz="3500" dirty="0"/>
              <a:t>during the years under</a:t>
            </a:r>
          </a:p>
          <a:p>
            <a:r>
              <a:rPr lang="en-US" sz="3500" dirty="0"/>
              <a:t>observation</a:t>
            </a:r>
          </a:p>
          <a:p>
            <a:pPr marL="457200" indent="-457200">
              <a:buFont typeface="Arial" panose="020B0604020202020204" pitchFamily="34" charset="0"/>
              <a:buChar char="•"/>
            </a:pPr>
            <a:r>
              <a:rPr lang="en-US" sz="3500" dirty="0"/>
              <a:t>Low correlation between</a:t>
            </a:r>
          </a:p>
          <a:p>
            <a:r>
              <a:rPr lang="en-US" sz="3500" dirty="0"/>
              <a:t>weather and violations for</a:t>
            </a:r>
          </a:p>
          <a:p>
            <a:r>
              <a:rPr lang="en-US" sz="3500" dirty="0"/>
              <a:t>predictive models</a:t>
            </a:r>
          </a:p>
          <a:p>
            <a:pPr marL="457200" indent="-457200">
              <a:buFont typeface="Arial" panose="020B0604020202020204" pitchFamily="34" charset="0"/>
              <a:buChar char="•"/>
            </a:pPr>
            <a:r>
              <a:rPr lang="en-US" sz="3500" dirty="0"/>
              <a:t>More violations during higher</a:t>
            </a:r>
          </a:p>
          <a:p>
            <a:r>
              <a:rPr lang="en-US" sz="3500" dirty="0"/>
              <a:t>illuminance</a:t>
            </a:r>
          </a:p>
        </p:txBody>
      </p:sp>
      <p:sp>
        <p:nvSpPr>
          <p:cNvPr id="70" name="Rectangle: Rounded Corners 69">
            <a:extLst>
              <a:ext uri="{FF2B5EF4-FFF2-40B4-BE49-F238E27FC236}">
                <a16:creationId xmlns:a16="http://schemas.microsoft.com/office/drawing/2014/main" id="{DD75E13C-A54A-4D49-B16F-418ABE0ED2A2}"/>
              </a:ext>
            </a:extLst>
          </p:cNvPr>
          <p:cNvSpPr/>
          <p:nvPr/>
        </p:nvSpPr>
        <p:spPr bwMode="auto">
          <a:xfrm>
            <a:off x="10968452" y="28712463"/>
            <a:ext cx="8719883" cy="1884513"/>
          </a:xfrm>
          <a:prstGeom prst="roundRect">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l" defTabSz="4389438"/>
            <a:r>
              <a:rPr lang="en-US" sz="8800" b="1" dirty="0"/>
              <a:t>   Conclusions</a:t>
            </a:r>
          </a:p>
        </p:txBody>
      </p:sp>
      <p:sp>
        <p:nvSpPr>
          <p:cNvPr id="75" name="Rectangle: Rounded Corners 74">
            <a:extLst>
              <a:ext uri="{FF2B5EF4-FFF2-40B4-BE49-F238E27FC236}">
                <a16:creationId xmlns:a16="http://schemas.microsoft.com/office/drawing/2014/main" id="{39CE0CB9-82B1-4020-9A3D-3920093CF03D}"/>
              </a:ext>
            </a:extLst>
          </p:cNvPr>
          <p:cNvSpPr/>
          <p:nvPr/>
        </p:nvSpPr>
        <p:spPr bwMode="auto">
          <a:xfrm>
            <a:off x="777351" y="12958536"/>
            <a:ext cx="28847171" cy="1884513"/>
          </a:xfrm>
          <a:prstGeom prst="roundRect">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l" defTabSz="4389438"/>
            <a:r>
              <a:rPr lang="en-US" sz="8800" b="1" dirty="0"/>
              <a:t>   Results</a:t>
            </a:r>
          </a:p>
        </p:txBody>
      </p:sp>
      <p:sp>
        <p:nvSpPr>
          <p:cNvPr id="26" name="Rectangle 25">
            <a:extLst>
              <a:ext uri="{FF2B5EF4-FFF2-40B4-BE49-F238E27FC236}">
                <a16:creationId xmlns:a16="http://schemas.microsoft.com/office/drawing/2014/main" id="{8AADF30E-EE44-4091-9B03-CE51B91B3381}"/>
              </a:ext>
            </a:extLst>
          </p:cNvPr>
          <p:cNvSpPr/>
          <p:nvPr/>
        </p:nvSpPr>
        <p:spPr bwMode="auto">
          <a:xfrm>
            <a:off x="0" y="39936683"/>
            <a:ext cx="30267275" cy="2857555"/>
          </a:xfrm>
          <a:prstGeom prst="rect">
            <a:avLst/>
          </a:prstGeom>
          <a:solidFill>
            <a:schemeClr val="bg1">
              <a:lumMod val="65000"/>
            </a:schemeClr>
          </a:solidFill>
          <a:ln w="9525" cap="flat" cmpd="sng" algn="ctr">
            <a:solidFill>
              <a:srgbClr val="08316E"/>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4389438" rtl="0" eaLnBrk="1" fontAlgn="base" latinLnBrk="0" hangingPunct="1">
              <a:lnSpc>
                <a:spcPct val="100000"/>
              </a:lnSpc>
              <a:spcBef>
                <a:spcPct val="0"/>
              </a:spcBef>
              <a:spcAft>
                <a:spcPct val="0"/>
              </a:spcAft>
              <a:buClrTx/>
              <a:buSzTx/>
              <a:buFontTx/>
              <a:buNone/>
              <a:tabLst/>
            </a:pPr>
            <a:endParaRPr kumimoji="0" lang="en-US" sz="8600" b="0" i="0" u="none" strike="noStrike" cap="none" normalizeH="0" baseline="0">
              <a:ln>
                <a:noFill/>
              </a:ln>
              <a:solidFill>
                <a:schemeClr val="tx1"/>
              </a:solidFill>
              <a:effectLst/>
              <a:latin typeface="Arial" charset="0"/>
            </a:endParaRPr>
          </a:p>
        </p:txBody>
      </p:sp>
      <p:sp>
        <p:nvSpPr>
          <p:cNvPr id="28" name="Rectangle 27">
            <a:extLst>
              <a:ext uri="{FF2B5EF4-FFF2-40B4-BE49-F238E27FC236}">
                <a16:creationId xmlns:a16="http://schemas.microsoft.com/office/drawing/2014/main" id="{8424FE46-3113-4C7B-B2F7-F9CA72872947}"/>
              </a:ext>
            </a:extLst>
          </p:cNvPr>
          <p:cNvSpPr/>
          <p:nvPr/>
        </p:nvSpPr>
        <p:spPr bwMode="auto">
          <a:xfrm>
            <a:off x="777351" y="40416601"/>
            <a:ext cx="15678298" cy="1754410"/>
          </a:xfrm>
          <a:prstGeom prst="rect">
            <a:avLst/>
          </a:prstGeom>
          <a:no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4389438" rtl="0" eaLnBrk="1" fontAlgn="base" latinLnBrk="0" hangingPunct="1">
              <a:lnSpc>
                <a:spcPct val="100000"/>
              </a:lnSpc>
              <a:spcBef>
                <a:spcPct val="0"/>
              </a:spcBef>
              <a:spcAft>
                <a:spcPct val="0"/>
              </a:spcAft>
              <a:buClrTx/>
              <a:buSzTx/>
              <a:buFontTx/>
              <a:buNone/>
              <a:tabLst/>
            </a:pPr>
            <a:r>
              <a:rPr kumimoji="0" lang="en-US" sz="4800" b="0" i="0" u="none" strike="noStrike" cap="none" normalizeH="0" baseline="0" dirty="0">
                <a:ln>
                  <a:noFill/>
                </a:ln>
                <a:solidFill>
                  <a:schemeClr val="tx1"/>
                </a:solidFill>
                <a:effectLst/>
                <a:latin typeface="Arial" charset="0"/>
              </a:rPr>
              <a:t>Source code:</a:t>
            </a:r>
          </a:p>
          <a:p>
            <a:pPr algn="l" defTabSz="4389438"/>
            <a:r>
              <a:rPr lang="en-US" sz="4800" dirty="0">
                <a:hlinkClick r:id="rId5"/>
              </a:rPr>
              <a:t>https://github.com/karlmartitoots/DataScienceProject</a:t>
            </a:r>
            <a:endParaRPr kumimoji="0" lang="en-US" sz="4800" b="0" i="0" u="none" strike="noStrike" cap="none" normalizeH="0" baseline="0" dirty="0">
              <a:ln>
                <a:noFill/>
              </a:ln>
              <a:solidFill>
                <a:schemeClr val="tx1"/>
              </a:solidFill>
              <a:effectLst/>
              <a:latin typeface="Arial" charset="0"/>
            </a:endParaRPr>
          </a:p>
        </p:txBody>
      </p:sp>
      <p:sp>
        <p:nvSpPr>
          <p:cNvPr id="6" name="TextBox 5">
            <a:extLst>
              <a:ext uri="{FF2B5EF4-FFF2-40B4-BE49-F238E27FC236}">
                <a16:creationId xmlns:a16="http://schemas.microsoft.com/office/drawing/2014/main" id="{67713B22-03B1-4A56-829B-5733E60BE7D9}"/>
              </a:ext>
            </a:extLst>
          </p:cNvPr>
          <p:cNvSpPr txBox="1"/>
          <p:nvPr/>
        </p:nvSpPr>
        <p:spPr>
          <a:xfrm>
            <a:off x="1081780" y="6320928"/>
            <a:ext cx="13472423" cy="6555641"/>
          </a:xfrm>
          <a:prstGeom prst="rect">
            <a:avLst/>
          </a:prstGeom>
          <a:noFill/>
        </p:spPr>
        <p:txBody>
          <a:bodyPr wrap="square" rtlCol="0">
            <a:spAutoFit/>
          </a:bodyPr>
          <a:lstStyle/>
          <a:p>
            <a:r>
              <a:rPr lang="en-GB" sz="3500" dirty="0"/>
              <a:t>Traffic constitutes a major part of our societal routine. Traffic is governed and regulated by traffic laws for travel safety and efficiency for everyone. But with the determination of rules also come the events of breaking them. Violations and accidents in traffic are commonplace events in high population density areas like towns and cities. The violations are usually associated with bringing danger to other traffic users. It is the task of the law enforcement to catch and react to these violations in order to ensure the safety of traffic users. Tartu is the second largest city in Estonia and traffic violations occur there every day. Knowing more about where, when and in what conditions the violations occur the most could prove useful information to its citizens. </a:t>
            </a:r>
          </a:p>
        </p:txBody>
      </p:sp>
      <p:sp>
        <p:nvSpPr>
          <p:cNvPr id="7" name="TextBox 6">
            <a:extLst>
              <a:ext uri="{FF2B5EF4-FFF2-40B4-BE49-F238E27FC236}">
                <a16:creationId xmlns:a16="http://schemas.microsoft.com/office/drawing/2014/main" id="{A1E08EAF-1C17-4FBD-9474-A355BB208F1A}"/>
              </a:ext>
            </a:extLst>
          </p:cNvPr>
          <p:cNvSpPr txBox="1"/>
          <p:nvPr/>
        </p:nvSpPr>
        <p:spPr>
          <a:xfrm>
            <a:off x="12331940" y="27930251"/>
            <a:ext cx="7150240" cy="400110"/>
          </a:xfrm>
          <a:prstGeom prst="rect">
            <a:avLst/>
          </a:prstGeom>
          <a:noFill/>
        </p:spPr>
        <p:txBody>
          <a:bodyPr wrap="square" rtlCol="0">
            <a:spAutoFit/>
          </a:bodyPr>
          <a:lstStyle/>
          <a:p>
            <a:r>
              <a:rPr lang="en-GB" sz="2000" dirty="0"/>
              <a:t>1) Heatmap of traffic violations for the city of Tartu</a:t>
            </a:r>
          </a:p>
        </p:txBody>
      </p:sp>
      <p:pic>
        <p:nvPicPr>
          <p:cNvPr id="9" name="Picture 8">
            <a:extLst>
              <a:ext uri="{FF2B5EF4-FFF2-40B4-BE49-F238E27FC236}">
                <a16:creationId xmlns:a16="http://schemas.microsoft.com/office/drawing/2014/main" id="{78EE0825-B422-487B-9E28-B49EFB4C1F6F}"/>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70365" y="31041474"/>
            <a:ext cx="13956508" cy="9135169"/>
          </a:xfrm>
          <a:prstGeom prst="rect">
            <a:avLst/>
          </a:prstGeom>
        </p:spPr>
      </p:pic>
      <p:cxnSp>
        <p:nvCxnSpPr>
          <p:cNvPr id="14" name="Connector: Curved 13">
            <a:extLst>
              <a:ext uri="{FF2B5EF4-FFF2-40B4-BE49-F238E27FC236}">
                <a16:creationId xmlns:a16="http://schemas.microsoft.com/office/drawing/2014/main" id="{4D8C8506-A945-484A-8DF1-CCC3288AC511}"/>
              </a:ext>
            </a:extLst>
          </p:cNvPr>
          <p:cNvCxnSpPr>
            <a:cxnSpLocks/>
          </p:cNvCxnSpPr>
          <p:nvPr/>
        </p:nvCxnSpPr>
        <p:spPr bwMode="auto">
          <a:xfrm>
            <a:off x="1594335" y="30561556"/>
            <a:ext cx="5105520" cy="5019734"/>
          </a:xfrm>
          <a:prstGeom prst="curvedConnector3">
            <a:avLst>
              <a:gd name="adj1" fmla="val 50000"/>
            </a:avLst>
          </a:prstGeom>
          <a:solidFill>
            <a:schemeClr val="bg1"/>
          </a:solidFill>
          <a:ln w="9525" cap="flat" cmpd="sng" algn="ctr">
            <a:solidFill>
              <a:schemeClr val="tx1"/>
            </a:solidFill>
            <a:prstDash val="solid"/>
            <a:round/>
            <a:headEnd type="none" w="med" len="med"/>
            <a:tailEnd type="triangle"/>
          </a:ln>
          <a:effectLst/>
        </p:spPr>
      </p:cxnSp>
      <p:sp>
        <p:nvSpPr>
          <p:cNvPr id="22" name="Rectangle: Rounded Corners 21">
            <a:extLst>
              <a:ext uri="{FF2B5EF4-FFF2-40B4-BE49-F238E27FC236}">
                <a16:creationId xmlns:a16="http://schemas.microsoft.com/office/drawing/2014/main" id="{F5483FD1-F031-443E-AD50-6E3E032CD7FD}"/>
              </a:ext>
            </a:extLst>
          </p:cNvPr>
          <p:cNvSpPr/>
          <p:nvPr/>
        </p:nvSpPr>
        <p:spPr bwMode="auto">
          <a:xfrm>
            <a:off x="201881" y="30139714"/>
            <a:ext cx="3906981" cy="976426"/>
          </a:xfrm>
          <a:prstGeom prst="roundRect">
            <a:avLst/>
          </a:prstGeom>
          <a:solidFill>
            <a:schemeClr val="bg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4389438" rtl="0" eaLnBrk="1" fontAlgn="base" latinLnBrk="0" hangingPunct="1">
              <a:lnSpc>
                <a:spcPct val="100000"/>
              </a:lnSpc>
              <a:spcBef>
                <a:spcPct val="0"/>
              </a:spcBef>
              <a:spcAft>
                <a:spcPct val="0"/>
              </a:spcAft>
              <a:buClrTx/>
              <a:buSzTx/>
              <a:buFontTx/>
              <a:buNone/>
              <a:tabLst/>
            </a:pPr>
            <a:endParaRPr kumimoji="0" lang="en-GB" sz="8600" b="0" i="0" u="none" strike="noStrike" cap="none" normalizeH="0" baseline="0">
              <a:ln>
                <a:noFill/>
              </a:ln>
              <a:solidFill>
                <a:schemeClr val="tx1"/>
              </a:solidFill>
              <a:effectLst/>
              <a:latin typeface="Arial" charset="0"/>
            </a:endParaRPr>
          </a:p>
        </p:txBody>
      </p:sp>
      <p:sp>
        <p:nvSpPr>
          <p:cNvPr id="21" name="TextBox 20">
            <a:extLst>
              <a:ext uri="{FF2B5EF4-FFF2-40B4-BE49-F238E27FC236}">
                <a16:creationId xmlns:a16="http://schemas.microsoft.com/office/drawing/2014/main" id="{80D7B57D-3A02-4E8E-8F2C-01FAC7F6202C}"/>
              </a:ext>
            </a:extLst>
          </p:cNvPr>
          <p:cNvSpPr txBox="1"/>
          <p:nvPr/>
        </p:nvSpPr>
        <p:spPr>
          <a:xfrm>
            <a:off x="294933" y="30135035"/>
            <a:ext cx="3801979" cy="938719"/>
          </a:xfrm>
          <a:prstGeom prst="rect">
            <a:avLst/>
          </a:prstGeom>
          <a:noFill/>
          <a:ln>
            <a:noFill/>
          </a:ln>
          <a:effectLst/>
        </p:spPr>
        <p:txBody>
          <a:bodyPr wrap="square" rtlCol="0">
            <a:spAutoFit/>
          </a:bodyPr>
          <a:lstStyle/>
          <a:p>
            <a:r>
              <a:rPr lang="en-GB" sz="5500" dirty="0"/>
              <a:t>Lunchtime?</a:t>
            </a:r>
          </a:p>
        </p:txBody>
      </p:sp>
      <p:pic>
        <p:nvPicPr>
          <p:cNvPr id="27" name="Picture 26">
            <a:extLst>
              <a:ext uri="{FF2B5EF4-FFF2-40B4-BE49-F238E27FC236}">
                <a16:creationId xmlns:a16="http://schemas.microsoft.com/office/drawing/2014/main" id="{75859746-D52E-45E5-A81C-60F885800BA1}"/>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8180749" y="31414563"/>
            <a:ext cx="12653301" cy="8282161"/>
          </a:xfrm>
          <a:prstGeom prst="rect">
            <a:avLst/>
          </a:prstGeom>
        </p:spPr>
      </p:pic>
      <p:pic>
        <p:nvPicPr>
          <p:cNvPr id="30" name="Picture 29">
            <a:extLst>
              <a:ext uri="{FF2B5EF4-FFF2-40B4-BE49-F238E27FC236}">
                <a16:creationId xmlns:a16="http://schemas.microsoft.com/office/drawing/2014/main" id="{F52DD1E1-9412-4619-BEC8-019E20D598D3}"/>
              </a:ext>
            </a:extLst>
          </p:cNvPr>
          <p:cNvPicPr>
            <a:picLocks noChangeAspect="1"/>
          </p:cNvPicPr>
          <p:nvPr/>
        </p:nvPicPr>
        <p:blipFill rotWithShape="1">
          <a:blip r:embed="rId8">
            <a:extLst>
              <a:ext uri="{28A0092B-C50C-407E-A947-70E740481C1C}">
                <a14:useLocalDpi xmlns:a14="http://schemas.microsoft.com/office/drawing/2010/main" val="0"/>
              </a:ext>
            </a:extLst>
          </a:blip>
          <a:srcRect l="20597" t="12906" r="27701" b="12906"/>
          <a:stretch/>
        </p:blipFill>
        <p:spPr>
          <a:xfrm>
            <a:off x="9070024" y="15013616"/>
            <a:ext cx="13674071" cy="1284302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2056" name="Arrow: Right 2055">
            <a:extLst>
              <a:ext uri="{FF2B5EF4-FFF2-40B4-BE49-F238E27FC236}">
                <a16:creationId xmlns:a16="http://schemas.microsoft.com/office/drawing/2014/main" id="{5C7A3485-ACC3-43C2-B5F0-C1123E0883AF}"/>
              </a:ext>
            </a:extLst>
          </p:cNvPr>
          <p:cNvSpPr/>
          <p:nvPr/>
        </p:nvSpPr>
        <p:spPr bwMode="auto">
          <a:xfrm>
            <a:off x="9544051" y="17144055"/>
            <a:ext cx="6228640" cy="420045"/>
          </a:xfrm>
          <a:prstGeom prst="rightArrow">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4389438" rtl="0" eaLnBrk="1" fontAlgn="base" latinLnBrk="0" hangingPunct="1">
              <a:lnSpc>
                <a:spcPct val="100000"/>
              </a:lnSpc>
              <a:spcBef>
                <a:spcPct val="0"/>
              </a:spcBef>
              <a:spcAft>
                <a:spcPct val="0"/>
              </a:spcAft>
              <a:buClrTx/>
              <a:buSzTx/>
              <a:buFontTx/>
              <a:buNone/>
              <a:tabLst/>
            </a:pPr>
            <a:endParaRPr kumimoji="0" lang="en-GB" sz="8600" b="0" i="0" u="none" strike="noStrike" cap="none" normalizeH="0" baseline="0">
              <a:ln>
                <a:noFill/>
              </a:ln>
              <a:solidFill>
                <a:schemeClr val="tx1"/>
              </a:solidFill>
              <a:effectLst/>
              <a:latin typeface="Arial" charset="0"/>
            </a:endParaRPr>
          </a:p>
        </p:txBody>
      </p:sp>
      <p:pic>
        <p:nvPicPr>
          <p:cNvPr id="2049" name="Picture 2048">
            <a:extLst>
              <a:ext uri="{FF2B5EF4-FFF2-40B4-BE49-F238E27FC236}">
                <a16:creationId xmlns:a16="http://schemas.microsoft.com/office/drawing/2014/main" id="{19570BD0-8D9D-4339-AF5C-F75A2AC724A5}"/>
              </a:ext>
            </a:extLst>
          </p:cNvPr>
          <p:cNvPicPr>
            <a:picLocks noChangeAspect="1"/>
          </p:cNvPicPr>
          <p:nvPr/>
        </p:nvPicPr>
        <p:blipFill>
          <a:blip r:embed="rId9"/>
          <a:stretch>
            <a:fillRect/>
          </a:stretch>
        </p:blipFill>
        <p:spPr>
          <a:xfrm>
            <a:off x="2299185" y="15451536"/>
            <a:ext cx="7987815" cy="3876631"/>
          </a:xfrm>
          <a:prstGeom prst="rect">
            <a:avLst/>
          </a:prstGeom>
          <a:ln>
            <a:solidFill>
              <a:schemeClr val="tx1"/>
            </a:solidFill>
          </a:ln>
        </p:spPr>
      </p:pic>
      <p:sp>
        <p:nvSpPr>
          <p:cNvPr id="2058" name="Arrow: Bent-Up 2057">
            <a:extLst>
              <a:ext uri="{FF2B5EF4-FFF2-40B4-BE49-F238E27FC236}">
                <a16:creationId xmlns:a16="http://schemas.microsoft.com/office/drawing/2014/main" id="{F9961DDC-7F56-4963-894E-AFB51E935F4E}"/>
              </a:ext>
            </a:extLst>
          </p:cNvPr>
          <p:cNvSpPr/>
          <p:nvPr/>
        </p:nvSpPr>
        <p:spPr bwMode="auto">
          <a:xfrm rot="10800000">
            <a:off x="16010015" y="17983931"/>
            <a:ext cx="7563221" cy="1574547"/>
          </a:xfrm>
          <a:prstGeom prst="bentUpArrow">
            <a:avLst>
              <a:gd name="adj1" fmla="val 12208"/>
              <a:gd name="adj2" fmla="val 18521"/>
              <a:gd name="adj3" fmla="val 33241"/>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4389438" rtl="0" eaLnBrk="1" fontAlgn="base" latinLnBrk="0" hangingPunct="1">
              <a:lnSpc>
                <a:spcPct val="100000"/>
              </a:lnSpc>
              <a:spcBef>
                <a:spcPct val="0"/>
              </a:spcBef>
              <a:spcAft>
                <a:spcPct val="0"/>
              </a:spcAft>
              <a:buClrTx/>
              <a:buSzTx/>
              <a:buFontTx/>
              <a:buNone/>
              <a:tabLst/>
            </a:pPr>
            <a:endParaRPr kumimoji="0" lang="en-GB" sz="8600" b="0" i="0" u="none" strike="noStrike" cap="none" normalizeH="0" baseline="0" dirty="0">
              <a:ln>
                <a:noFill/>
              </a:ln>
              <a:solidFill>
                <a:schemeClr val="tx1"/>
              </a:solidFill>
              <a:effectLst/>
              <a:latin typeface="Arial" charset="0"/>
            </a:endParaRPr>
          </a:p>
        </p:txBody>
      </p:sp>
      <p:pic>
        <p:nvPicPr>
          <p:cNvPr id="2051" name="Picture 2050">
            <a:extLst>
              <a:ext uri="{FF2B5EF4-FFF2-40B4-BE49-F238E27FC236}">
                <a16:creationId xmlns:a16="http://schemas.microsoft.com/office/drawing/2014/main" id="{27F60C18-25B5-450E-B21F-078D9667B95A}"/>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2250400" y="14924161"/>
            <a:ext cx="6808285" cy="5106213"/>
          </a:xfrm>
          <a:prstGeom prst="rect">
            <a:avLst/>
          </a:prstGeom>
          <a:ln>
            <a:solidFill>
              <a:schemeClr val="tx1"/>
            </a:solidFill>
          </a:ln>
        </p:spPr>
      </p:pic>
      <p:sp>
        <p:nvSpPr>
          <p:cNvPr id="56" name="Arrow: Right 55">
            <a:extLst>
              <a:ext uri="{FF2B5EF4-FFF2-40B4-BE49-F238E27FC236}">
                <a16:creationId xmlns:a16="http://schemas.microsoft.com/office/drawing/2014/main" id="{63A343EE-EE77-4579-8E82-D83EAF00814A}"/>
              </a:ext>
            </a:extLst>
          </p:cNvPr>
          <p:cNvSpPr/>
          <p:nvPr/>
        </p:nvSpPr>
        <p:spPr bwMode="auto">
          <a:xfrm>
            <a:off x="7523180" y="24879300"/>
            <a:ext cx="2763820" cy="361950"/>
          </a:xfrm>
          <a:prstGeom prst="rightArrow">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4389438" rtl="0" eaLnBrk="1" fontAlgn="base" latinLnBrk="0" hangingPunct="1">
              <a:lnSpc>
                <a:spcPct val="100000"/>
              </a:lnSpc>
              <a:spcBef>
                <a:spcPct val="0"/>
              </a:spcBef>
              <a:spcAft>
                <a:spcPct val="0"/>
              </a:spcAft>
              <a:buClrTx/>
              <a:buSzTx/>
              <a:buFontTx/>
              <a:buNone/>
              <a:tabLst/>
            </a:pPr>
            <a:endParaRPr kumimoji="0" lang="en-GB" sz="8600" b="0" i="0" u="none" strike="noStrike" cap="none" normalizeH="0" baseline="0">
              <a:ln>
                <a:noFill/>
              </a:ln>
              <a:solidFill>
                <a:schemeClr val="tx1"/>
              </a:solidFill>
              <a:effectLst/>
              <a:latin typeface="Arial" charset="0"/>
            </a:endParaRPr>
          </a:p>
        </p:txBody>
      </p:sp>
      <p:pic>
        <p:nvPicPr>
          <p:cNvPr id="2053" name="Picture 2052">
            <a:extLst>
              <a:ext uri="{FF2B5EF4-FFF2-40B4-BE49-F238E27FC236}">
                <a16:creationId xmlns:a16="http://schemas.microsoft.com/office/drawing/2014/main" id="{26CF51D2-409C-4D04-916C-BA9A2B24136C}"/>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135357" y="22704970"/>
            <a:ext cx="6841423" cy="3927681"/>
          </a:xfrm>
          <a:prstGeom prst="rect">
            <a:avLst/>
          </a:prstGeom>
          <a:ln>
            <a:solidFill>
              <a:schemeClr val="tx1"/>
            </a:solidFill>
          </a:ln>
        </p:spPr>
      </p:pic>
      <p:sp>
        <p:nvSpPr>
          <p:cNvPr id="2059" name="Arrow: Left 2058">
            <a:extLst>
              <a:ext uri="{FF2B5EF4-FFF2-40B4-BE49-F238E27FC236}">
                <a16:creationId xmlns:a16="http://schemas.microsoft.com/office/drawing/2014/main" id="{7D5FB50B-177E-448A-A151-5B7EF108BDAD}"/>
              </a:ext>
            </a:extLst>
          </p:cNvPr>
          <p:cNvSpPr/>
          <p:nvPr/>
        </p:nvSpPr>
        <p:spPr bwMode="auto">
          <a:xfrm>
            <a:off x="17678400" y="22955250"/>
            <a:ext cx="3790950" cy="510822"/>
          </a:xfrm>
          <a:prstGeom prst="leftArrow">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4389438" rtl="0" eaLnBrk="1" fontAlgn="base" latinLnBrk="0" hangingPunct="1">
              <a:lnSpc>
                <a:spcPct val="100000"/>
              </a:lnSpc>
              <a:spcBef>
                <a:spcPct val="0"/>
              </a:spcBef>
              <a:spcAft>
                <a:spcPct val="0"/>
              </a:spcAft>
              <a:buClrTx/>
              <a:buSzTx/>
              <a:buFontTx/>
              <a:buNone/>
              <a:tabLst/>
            </a:pPr>
            <a:endParaRPr kumimoji="0" lang="en-GB" sz="8600" b="0" i="0" u="none" strike="noStrike" cap="none" normalizeH="0" baseline="0">
              <a:ln>
                <a:noFill/>
              </a:ln>
              <a:solidFill>
                <a:schemeClr val="tx1"/>
              </a:solidFill>
              <a:effectLst/>
              <a:latin typeface="Arial" charset="0"/>
            </a:endParaRPr>
          </a:p>
        </p:txBody>
      </p:sp>
      <p:pic>
        <p:nvPicPr>
          <p:cNvPr id="2048" name="Picture 2047">
            <a:extLst>
              <a:ext uri="{FF2B5EF4-FFF2-40B4-BE49-F238E27FC236}">
                <a16:creationId xmlns:a16="http://schemas.microsoft.com/office/drawing/2014/main" id="{97001366-1BEE-4A30-B36D-EAF4CC1815F0}"/>
              </a:ext>
            </a:extLst>
          </p:cNvPr>
          <p:cNvPicPr>
            <a:picLocks noChangeAspect="1"/>
          </p:cNvPicPr>
          <p:nvPr/>
        </p:nvPicPr>
        <p:blipFill>
          <a:blip r:embed="rId12"/>
          <a:stretch>
            <a:fillRect/>
          </a:stretch>
        </p:blipFill>
        <p:spPr>
          <a:xfrm>
            <a:off x="20977689" y="21724189"/>
            <a:ext cx="8292960" cy="4061996"/>
          </a:xfrm>
          <a:prstGeom prst="rect">
            <a:avLst/>
          </a:prstGeom>
          <a:ln>
            <a:solidFill>
              <a:schemeClr val="tx1"/>
            </a:solidFill>
          </a:ln>
        </p:spPr>
      </p:pic>
      <p:sp>
        <p:nvSpPr>
          <p:cNvPr id="2060" name="TextBox 2059">
            <a:extLst>
              <a:ext uri="{FF2B5EF4-FFF2-40B4-BE49-F238E27FC236}">
                <a16:creationId xmlns:a16="http://schemas.microsoft.com/office/drawing/2014/main" id="{9E0523AC-3F14-48DA-9782-5E2E403569AC}"/>
              </a:ext>
            </a:extLst>
          </p:cNvPr>
          <p:cNvSpPr txBox="1"/>
          <p:nvPr/>
        </p:nvSpPr>
        <p:spPr>
          <a:xfrm>
            <a:off x="2299185" y="19328167"/>
            <a:ext cx="5802078" cy="707886"/>
          </a:xfrm>
          <a:prstGeom prst="rect">
            <a:avLst/>
          </a:prstGeom>
          <a:noFill/>
        </p:spPr>
        <p:txBody>
          <a:bodyPr wrap="square" rtlCol="0">
            <a:spAutoFit/>
          </a:bodyPr>
          <a:lstStyle/>
          <a:p>
            <a:r>
              <a:rPr lang="en-GB" sz="2000" dirty="0" err="1"/>
              <a:t>Narva</a:t>
            </a:r>
            <a:r>
              <a:rPr lang="en-GB" sz="2000" dirty="0"/>
              <a:t> road by Maxima grocery store. Picture: Google Maps</a:t>
            </a:r>
          </a:p>
        </p:txBody>
      </p:sp>
      <p:sp>
        <p:nvSpPr>
          <p:cNvPr id="2063" name="TextBox 2062">
            <a:extLst>
              <a:ext uri="{FF2B5EF4-FFF2-40B4-BE49-F238E27FC236}">
                <a16:creationId xmlns:a16="http://schemas.microsoft.com/office/drawing/2014/main" id="{35767698-1C86-4B11-8B94-44BDA23FDEAD}"/>
              </a:ext>
            </a:extLst>
          </p:cNvPr>
          <p:cNvSpPr txBox="1"/>
          <p:nvPr/>
        </p:nvSpPr>
        <p:spPr>
          <a:xfrm>
            <a:off x="2135357" y="26758232"/>
            <a:ext cx="6105525" cy="707886"/>
          </a:xfrm>
          <a:prstGeom prst="rect">
            <a:avLst/>
          </a:prstGeom>
          <a:noFill/>
        </p:spPr>
        <p:txBody>
          <a:bodyPr wrap="square" rtlCol="0">
            <a:spAutoFit/>
          </a:bodyPr>
          <a:lstStyle/>
          <a:p>
            <a:r>
              <a:rPr lang="en-GB" sz="2000" dirty="0"/>
              <a:t>Roundabout at the end of </a:t>
            </a:r>
            <a:r>
              <a:rPr lang="en-GB" sz="2000" dirty="0" err="1"/>
              <a:t>Riia</a:t>
            </a:r>
            <a:r>
              <a:rPr lang="en-GB" sz="2000" dirty="0"/>
              <a:t> street. Picture: </a:t>
            </a:r>
            <a:r>
              <a:rPr lang="en-GB" sz="2000" dirty="0">
                <a:hlinkClick r:id="rId13">
                  <a:extLst>
                    <a:ext uri="{A12FA001-AC4F-418D-AE19-62706E023703}">
                      <ahyp:hlinkClr xmlns:ahyp="http://schemas.microsoft.com/office/drawing/2018/hyperlinkcolor" val="tx"/>
                    </a:ext>
                  </a:extLst>
                </a:hlinkClick>
              </a:rPr>
              <a:t>https://www.tartu.ee/en/node/7548</a:t>
            </a:r>
            <a:endParaRPr lang="en-GB" sz="2000" dirty="0"/>
          </a:p>
        </p:txBody>
      </p:sp>
      <p:sp>
        <p:nvSpPr>
          <p:cNvPr id="2064" name="TextBox 2063">
            <a:extLst>
              <a:ext uri="{FF2B5EF4-FFF2-40B4-BE49-F238E27FC236}">
                <a16:creationId xmlns:a16="http://schemas.microsoft.com/office/drawing/2014/main" id="{957E78CC-6DD1-471C-BCD3-CECFD39BCEBD}"/>
              </a:ext>
            </a:extLst>
          </p:cNvPr>
          <p:cNvSpPr txBox="1"/>
          <p:nvPr/>
        </p:nvSpPr>
        <p:spPr>
          <a:xfrm>
            <a:off x="22977649" y="20324795"/>
            <a:ext cx="5168841" cy="1015663"/>
          </a:xfrm>
          <a:prstGeom prst="rect">
            <a:avLst/>
          </a:prstGeom>
          <a:noFill/>
        </p:spPr>
        <p:txBody>
          <a:bodyPr wrap="square" rtlCol="0">
            <a:spAutoFit/>
          </a:bodyPr>
          <a:lstStyle/>
          <a:p>
            <a:r>
              <a:rPr lang="en-GB" sz="2000" dirty="0" err="1"/>
              <a:t>Võidu</a:t>
            </a:r>
            <a:r>
              <a:rPr lang="en-GB" sz="2000" dirty="0"/>
              <a:t> bridge in the city </a:t>
            </a:r>
            <a:r>
              <a:rPr lang="en-GB" sz="2000" dirty="0" err="1"/>
              <a:t>center</a:t>
            </a:r>
            <a:r>
              <a:rPr lang="en-GB" sz="2000" dirty="0"/>
              <a:t>. Picture: </a:t>
            </a:r>
            <a:r>
              <a:rPr lang="en-GB" sz="2000" dirty="0">
                <a:hlinkClick r:id="rId14">
                  <a:extLst>
                    <a:ext uri="{A12FA001-AC4F-418D-AE19-62706E023703}">
                      <ahyp:hlinkClr xmlns:ahyp="http://schemas.microsoft.com/office/drawing/2018/hyperlinkcolor" val="tx"/>
                    </a:ext>
                  </a:extLst>
                </a:hlinkClick>
              </a:rPr>
              <a:t>https://et.wikipedia.org/wiki/Fail:Tartu_V%C3%B5idu_sild_2011.JPG</a:t>
            </a:r>
            <a:endParaRPr lang="en-GB" sz="2000" dirty="0"/>
          </a:p>
        </p:txBody>
      </p:sp>
      <p:sp>
        <p:nvSpPr>
          <p:cNvPr id="2065" name="TextBox 2064">
            <a:extLst>
              <a:ext uri="{FF2B5EF4-FFF2-40B4-BE49-F238E27FC236}">
                <a16:creationId xmlns:a16="http://schemas.microsoft.com/office/drawing/2014/main" id="{93735292-63CC-4B9E-8648-0C78D21F5E41}"/>
              </a:ext>
            </a:extLst>
          </p:cNvPr>
          <p:cNvSpPr txBox="1"/>
          <p:nvPr/>
        </p:nvSpPr>
        <p:spPr>
          <a:xfrm>
            <a:off x="22977649" y="25786184"/>
            <a:ext cx="5168841" cy="707886"/>
          </a:xfrm>
          <a:prstGeom prst="rect">
            <a:avLst/>
          </a:prstGeom>
          <a:noFill/>
        </p:spPr>
        <p:txBody>
          <a:bodyPr wrap="square" rtlCol="0">
            <a:spAutoFit/>
          </a:bodyPr>
          <a:lstStyle/>
          <a:p>
            <a:r>
              <a:rPr lang="en-GB" sz="2000" dirty="0"/>
              <a:t>Junction of </a:t>
            </a:r>
            <a:r>
              <a:rPr lang="en-GB" sz="2000" dirty="0" err="1"/>
              <a:t>Turu</a:t>
            </a:r>
            <a:r>
              <a:rPr lang="en-GB" sz="2000" dirty="0"/>
              <a:t> and </a:t>
            </a:r>
            <a:r>
              <a:rPr lang="en-GB" sz="2000" dirty="0" err="1"/>
              <a:t>Sõbra</a:t>
            </a:r>
            <a:r>
              <a:rPr lang="en-GB" sz="2000" dirty="0"/>
              <a:t> street. Picture: Google Maps</a:t>
            </a:r>
          </a:p>
        </p:txBody>
      </p:sp>
      <p:sp>
        <p:nvSpPr>
          <p:cNvPr id="2069" name="TextBox 2068">
            <a:extLst>
              <a:ext uri="{FF2B5EF4-FFF2-40B4-BE49-F238E27FC236}">
                <a16:creationId xmlns:a16="http://schemas.microsoft.com/office/drawing/2014/main" id="{9A7AD391-4332-4DE5-B1AB-762760DC1279}"/>
              </a:ext>
            </a:extLst>
          </p:cNvPr>
          <p:cNvSpPr txBox="1"/>
          <p:nvPr/>
        </p:nvSpPr>
        <p:spPr>
          <a:xfrm>
            <a:off x="20405557" y="29751442"/>
            <a:ext cx="5422231" cy="1938992"/>
          </a:xfrm>
          <a:prstGeom prst="rect">
            <a:avLst/>
          </a:prstGeom>
          <a:noFill/>
        </p:spPr>
        <p:txBody>
          <a:bodyPr wrap="square" rtlCol="0">
            <a:spAutoFit/>
          </a:bodyPr>
          <a:lstStyle/>
          <a:p>
            <a:r>
              <a:rPr lang="en-GB" sz="4000" dirty="0"/>
              <a:t>Legs are freezing, not enough strength to push the pedal</a:t>
            </a:r>
          </a:p>
        </p:txBody>
      </p:sp>
      <p:sp>
        <p:nvSpPr>
          <p:cNvPr id="2071" name="TextBox 2070">
            <a:extLst>
              <a:ext uri="{FF2B5EF4-FFF2-40B4-BE49-F238E27FC236}">
                <a16:creationId xmlns:a16="http://schemas.microsoft.com/office/drawing/2014/main" id="{A8B23123-6BEC-4037-88D4-A322B0698A08}"/>
              </a:ext>
            </a:extLst>
          </p:cNvPr>
          <p:cNvSpPr txBox="1"/>
          <p:nvPr/>
        </p:nvSpPr>
        <p:spPr>
          <a:xfrm>
            <a:off x="16778521" y="23106827"/>
            <a:ext cx="876300" cy="400110"/>
          </a:xfrm>
          <a:prstGeom prst="rect">
            <a:avLst/>
          </a:prstGeom>
          <a:noFill/>
        </p:spPr>
        <p:txBody>
          <a:bodyPr wrap="square" rtlCol="0">
            <a:spAutoFit/>
          </a:bodyPr>
          <a:lstStyle/>
          <a:p>
            <a:r>
              <a:rPr lang="en-GB" sz="2000" dirty="0"/>
              <a:t>3482</a:t>
            </a:r>
          </a:p>
        </p:txBody>
      </p:sp>
      <p:sp>
        <p:nvSpPr>
          <p:cNvPr id="2072" name="TextBox 2071">
            <a:extLst>
              <a:ext uri="{FF2B5EF4-FFF2-40B4-BE49-F238E27FC236}">
                <a16:creationId xmlns:a16="http://schemas.microsoft.com/office/drawing/2014/main" id="{54A32EDC-6F7A-4D6C-AB14-16AB8E6FE629}"/>
              </a:ext>
            </a:extLst>
          </p:cNvPr>
          <p:cNvSpPr txBox="1"/>
          <p:nvPr/>
        </p:nvSpPr>
        <p:spPr>
          <a:xfrm>
            <a:off x="15907060" y="19681872"/>
            <a:ext cx="761690" cy="400110"/>
          </a:xfrm>
          <a:prstGeom prst="rect">
            <a:avLst/>
          </a:prstGeom>
          <a:noFill/>
        </p:spPr>
        <p:txBody>
          <a:bodyPr wrap="square" rtlCol="0">
            <a:spAutoFit/>
          </a:bodyPr>
          <a:lstStyle/>
          <a:p>
            <a:r>
              <a:rPr lang="en-GB" sz="2000" dirty="0"/>
              <a:t>2467</a:t>
            </a:r>
          </a:p>
        </p:txBody>
      </p:sp>
      <p:sp>
        <p:nvSpPr>
          <p:cNvPr id="2073" name="TextBox 2072">
            <a:extLst>
              <a:ext uri="{FF2B5EF4-FFF2-40B4-BE49-F238E27FC236}">
                <a16:creationId xmlns:a16="http://schemas.microsoft.com/office/drawing/2014/main" id="{9DA78672-EEA3-4ED7-B75B-BD493574E1C9}"/>
              </a:ext>
            </a:extLst>
          </p:cNvPr>
          <p:cNvSpPr txBox="1"/>
          <p:nvPr/>
        </p:nvSpPr>
        <p:spPr>
          <a:xfrm>
            <a:off x="13077825" y="22278092"/>
            <a:ext cx="800100" cy="400110"/>
          </a:xfrm>
          <a:prstGeom prst="rect">
            <a:avLst/>
          </a:prstGeom>
          <a:noFill/>
        </p:spPr>
        <p:txBody>
          <a:bodyPr wrap="square" rtlCol="0">
            <a:spAutoFit/>
          </a:bodyPr>
          <a:lstStyle/>
          <a:p>
            <a:r>
              <a:rPr lang="en-GB" sz="2000" dirty="0"/>
              <a:t>1800</a:t>
            </a:r>
          </a:p>
        </p:txBody>
      </p:sp>
      <p:sp>
        <p:nvSpPr>
          <p:cNvPr id="2074" name="TextBox 2073">
            <a:extLst>
              <a:ext uri="{FF2B5EF4-FFF2-40B4-BE49-F238E27FC236}">
                <a16:creationId xmlns:a16="http://schemas.microsoft.com/office/drawing/2014/main" id="{3114D6D7-E594-4260-9572-53088E0EB399}"/>
              </a:ext>
            </a:extLst>
          </p:cNvPr>
          <p:cNvSpPr txBox="1"/>
          <p:nvPr/>
        </p:nvSpPr>
        <p:spPr>
          <a:xfrm>
            <a:off x="10296525" y="24783110"/>
            <a:ext cx="762000" cy="400110"/>
          </a:xfrm>
          <a:prstGeom prst="rect">
            <a:avLst/>
          </a:prstGeom>
          <a:noFill/>
        </p:spPr>
        <p:txBody>
          <a:bodyPr wrap="square" rtlCol="0">
            <a:spAutoFit/>
          </a:bodyPr>
          <a:lstStyle/>
          <a:p>
            <a:r>
              <a:rPr lang="en-GB" sz="2000" dirty="0"/>
              <a:t>1736</a:t>
            </a:r>
          </a:p>
        </p:txBody>
      </p:sp>
      <p:sp>
        <p:nvSpPr>
          <p:cNvPr id="2075" name="TextBox 2074">
            <a:extLst>
              <a:ext uri="{FF2B5EF4-FFF2-40B4-BE49-F238E27FC236}">
                <a16:creationId xmlns:a16="http://schemas.microsoft.com/office/drawing/2014/main" id="{83E1626D-3DEF-4BDD-8A43-1E12EF51B97D}"/>
              </a:ext>
            </a:extLst>
          </p:cNvPr>
          <p:cNvSpPr txBox="1"/>
          <p:nvPr/>
        </p:nvSpPr>
        <p:spPr>
          <a:xfrm>
            <a:off x="10287000" y="23106827"/>
            <a:ext cx="762000" cy="400110"/>
          </a:xfrm>
          <a:prstGeom prst="rect">
            <a:avLst/>
          </a:prstGeom>
          <a:noFill/>
        </p:spPr>
        <p:txBody>
          <a:bodyPr wrap="square" rtlCol="0">
            <a:spAutoFit/>
          </a:bodyPr>
          <a:lstStyle/>
          <a:p>
            <a:r>
              <a:rPr lang="en-GB" sz="2000" dirty="0"/>
              <a:t>2015</a:t>
            </a:r>
          </a:p>
        </p:txBody>
      </p:sp>
      <p:sp>
        <p:nvSpPr>
          <p:cNvPr id="2076" name="TextBox 2075">
            <a:extLst>
              <a:ext uri="{FF2B5EF4-FFF2-40B4-BE49-F238E27FC236}">
                <a16:creationId xmlns:a16="http://schemas.microsoft.com/office/drawing/2014/main" id="{57153813-1C7A-4CBC-B3EB-0B33FF2B3205}"/>
              </a:ext>
            </a:extLst>
          </p:cNvPr>
          <p:cNvSpPr txBox="1"/>
          <p:nvPr/>
        </p:nvSpPr>
        <p:spPr>
          <a:xfrm>
            <a:off x="15907060" y="17184740"/>
            <a:ext cx="761690" cy="400110"/>
          </a:xfrm>
          <a:prstGeom prst="rect">
            <a:avLst/>
          </a:prstGeom>
          <a:noFill/>
        </p:spPr>
        <p:txBody>
          <a:bodyPr wrap="square" rtlCol="0">
            <a:spAutoFit/>
          </a:bodyPr>
          <a:lstStyle/>
          <a:p>
            <a:r>
              <a:rPr lang="en-GB" sz="2000" dirty="0"/>
              <a:t>1379</a:t>
            </a:r>
          </a:p>
        </p:txBody>
      </p:sp>
    </p:spTree>
  </p:cSld>
  <p:clrMapOvr>
    <a:masterClrMapping/>
  </p:clrMapOvr>
</p:sld>
</file>

<file path=ppt/theme/theme1.xml><?xml version="1.0" encoding="utf-8"?>
<a:theme xmlns:a="http://schemas.openxmlformats.org/drawingml/2006/main" name="Default Design">
  <a:themeElements>
    <a:clrScheme name="Custom 28">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FFFFFF"/>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4389438" rtl="0" eaLnBrk="1" fontAlgn="base" latinLnBrk="0" hangingPunct="1">
          <a:lnSpc>
            <a:spcPct val="100000"/>
          </a:lnSpc>
          <a:spcBef>
            <a:spcPct val="0"/>
          </a:spcBef>
          <a:spcAft>
            <a:spcPct val="0"/>
          </a:spcAft>
          <a:buClrTx/>
          <a:buSzTx/>
          <a:buFontTx/>
          <a:buNone/>
          <a:tabLst/>
          <a:defRPr kumimoji="0" lang="en-US" sz="86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4389438" rtl="0" eaLnBrk="1" fontAlgn="base" latinLnBrk="0" hangingPunct="1">
          <a:lnSpc>
            <a:spcPct val="100000"/>
          </a:lnSpc>
          <a:spcBef>
            <a:spcPct val="0"/>
          </a:spcBef>
          <a:spcAft>
            <a:spcPct val="0"/>
          </a:spcAft>
          <a:buClrTx/>
          <a:buSzTx/>
          <a:buFontTx/>
          <a:buNone/>
          <a:tabLst/>
          <a:defRPr kumimoji="0" lang="en-US" sz="86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DocID Value="https://cws.connectedpdf.com/cDocID/4B4AA2E920BA365309543585E05EF886~9A02446CD33211E79A7BC62CF92EBECA35830B5E0FB2731C-ACD08751905DD69A-B1E0AA95A44A4B5E7F398600"/>
</file>

<file path=customXml/item2.xml><?xml version="1.0" encoding="utf-8"?>
<VersionID Value="https://cws.connectedpdf.com/cVersionID/4B4AA2E920BA365309543585E05EF886~9A034286D33211E79A7BC62CF92EBECA3583B2A176B8720A-55C5D0EA89EA98AE-BF5D266E7EA881C7924A8600"/>
</file>

<file path=customXml/itemProps1.xml><?xml version="1.0" encoding="utf-8"?>
<ds:datastoreItem xmlns:ds="http://schemas.openxmlformats.org/officeDocument/2006/customXml" ds:itemID="{8C6B2234-39EA-47EE-B8FB-4F10CE82F630}">
  <ds:schemaRefs/>
</ds:datastoreItem>
</file>

<file path=customXml/itemProps2.xml><?xml version="1.0" encoding="utf-8"?>
<ds:datastoreItem xmlns:ds="http://schemas.openxmlformats.org/officeDocument/2006/customXml" ds:itemID="{D7289AB3-34A6-4958-96FC-939A47FFA2B9}">
  <ds:schemaRefs/>
</ds:datastoreItem>
</file>

<file path=docProps/app.xml><?xml version="1.0" encoding="utf-8"?>
<Properties xmlns="http://schemas.openxmlformats.org/officeDocument/2006/extended-properties" xmlns:vt="http://schemas.openxmlformats.org/officeDocument/2006/docPropsVTypes">
  <TotalTime>1514</TotalTime>
  <Words>429</Words>
  <Application>Microsoft Office PowerPoint</Application>
  <PresentationFormat>Custom</PresentationFormat>
  <Paragraphs>48</Paragraphs>
  <Slides>1</Slides>
  <Notes>1</Notes>
  <HiddenSlides>0</HiddenSlides>
  <MMClips>0</MMClips>
  <ScaleCrop>false</ScaleCrop>
  <HeadingPairs>
    <vt:vector size="6" baseType="variant">
      <vt:variant>
        <vt:lpstr>Fonts Used</vt:lpstr>
      </vt:variant>
      <vt:variant>
        <vt:i4>1</vt:i4>
      </vt:variant>
      <vt:variant>
        <vt:lpstr>Theme</vt:lpstr>
      </vt:variant>
      <vt:variant>
        <vt:i4>1</vt:i4>
      </vt:variant>
      <vt:variant>
        <vt:lpstr>Slide Titles</vt:lpstr>
      </vt:variant>
      <vt:variant>
        <vt:i4>1</vt:i4>
      </vt:variant>
    </vt:vector>
  </HeadingPairs>
  <TitlesOfParts>
    <vt:vector size="3" baseType="lpstr">
      <vt:lpstr>Arial</vt:lpstr>
      <vt:lpstr>Default Design</vt:lpstr>
      <vt:lpstr>PowerPoint Presentation</vt:lpstr>
    </vt:vector>
  </TitlesOfParts>
  <Company>MegaPrint Inc.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36x48 Horizontal Poster</dc:title>
  <dc:creator>Ethan Shulda;www.postersession.com</dc:creator>
  <cp:keywords>www.postersession.com</cp:keywords>
  <dc:description>©MegaPrint Inc. 2009-2015</dc:description>
  <cp:lastModifiedBy>Herman Ratas</cp:lastModifiedBy>
  <cp:revision>116</cp:revision>
  <cp:lastPrinted>2011-03-08T18:07:35Z</cp:lastPrinted>
  <dcterms:created xsi:type="dcterms:W3CDTF">2008-12-04T00:20:37Z</dcterms:created>
  <dcterms:modified xsi:type="dcterms:W3CDTF">2019-12-15T16:39:37Z</dcterms:modified>
  <cp:category>Research Poster</cp:category>
</cp:coreProperties>
</file>